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3126">
          <p15:clr>
            <a:srgbClr val="A4A3A4"/>
          </p15:clr>
        </p15:guide>
        <p15:guide id="2" pos="2141">
          <p15:clr>
            <a:srgbClr val="A4A3A4"/>
          </p15:clr>
        </p15:guide>
      </p15:notesGuideLst>
    </p:ext>
    <p:ext uri="GoogleSlidesCustomDataVersion2">
      <go:slidesCustomData xmlns:go="http://customooxmlschemas.google.com/" r:id="rId61" roundtripDataSignature="AMtx7mj4AxBoBpZ0TVe7Nbyt1aWXjorW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CD0614-1B52-400F-A7CC-3036DB751995}">
  <a:tblStyle styleId="{D2CD0614-1B52-400F-A7CC-3036DB75199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3126"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7" name="Google Shape;57;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37" name="Google Shape;137;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46" name="Google Shape;146;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55" name="Google Shape;155;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64" name="Google Shape;164;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73" name="Google Shape;173;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2" name="Google Shape;182;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9" name="Google Shape;189;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98" name="Google Shape;198;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7" name="Google Shape;207;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16" name="Google Shape;216;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69" name="Google Shape;69;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25" name="Google Shape;225;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4" name="Google Shape;234;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42" name="Google Shape;242;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0" name="Google Shape;250;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9" name="Google Shape;259;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68" name="Google Shape;268;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6" name="Google Shape;276;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4" name="Google Shape;284;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93" name="Google Shape;293;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2" name="Google Shape;302;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6" name="Google Shape;76;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0" name="Google Shape;310;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8" name="Google Shape;318;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27" name="Google Shape;327;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36" name="Google Shape;336;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44" name="Google Shape;344;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52" name="Google Shape;352;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61" name="Google Shape;361;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70" name="Google Shape;370;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78" name="Google Shape;378;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86" name="Google Shape;386;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83" name="Google Shape;83;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95" name="Google Shape;395;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04" name="Google Shape;404;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12" name="Google Shape;412;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20" name="Google Shape;420;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29" name="Google Shape;429;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38" name="Google Shape;438;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46" name="Google Shape;446;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54" name="Google Shape;454;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61" name="Google Shape;461;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70" name="Google Shape;470;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2" name="Google Shape;92;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79" name="Google Shape;479;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491" name="Google Shape;491;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5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504" name="Google Shape;504;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5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16" name="Google Shape;516;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5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524" name="Google Shape;524;p5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01" name="Google Shape;101;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10" name="Google Shape;110;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19" name="Google Shape;119;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28" name="Google Shape;128;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p:cSld name="Diapo_Subtema">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65"/>
          <p:cNvSpPr txBox="1"/>
          <p:nvPr>
            <p:ph idx="1" type="body"/>
          </p:nvPr>
        </p:nvSpPr>
        <p:spPr>
          <a:xfrm>
            <a:off x="468314" y="3714841"/>
            <a:ext cx="5543549" cy="810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37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Conclusiones">
  <p:cSld name="Diapo_Conclusiones">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66"/>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id="48" name="Google Shape;48;p66"/>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9" name="Google Shape;49;p66"/>
          <p:cNvSpPr txBox="1"/>
          <p:nvPr>
            <p:ph idx="1" type="body"/>
          </p:nvPr>
        </p:nvSpPr>
        <p:spPr>
          <a:xfrm>
            <a:off x="927366" y="1670909"/>
            <a:ext cx="7713398" cy="3526566"/>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Calibri"/>
              <a:buAutoNum type="arabicPeriod"/>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Bibliografía">
  <p:cSld name="Diapo_Bibliografía">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67"/>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2" name="Google Shape;52;p67"/>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53" name="Google Shape;53;p67"/>
          <p:cNvSpPr txBox="1"/>
          <p:nvPr>
            <p:ph idx="1" type="body"/>
          </p:nvPr>
        </p:nvSpPr>
        <p:spPr>
          <a:xfrm>
            <a:off x="927366" y="1670049"/>
            <a:ext cx="7713398" cy="3527425"/>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1_Diapo_Subtema con Imagen Horizontal">
    <p:spTree>
      <p:nvGrpSpPr>
        <p:cNvPr id="15" name="Shape 15"/>
        <p:cNvGrpSpPr/>
        <p:nvPr/>
      </p:nvGrpSpPr>
      <p:grpSpPr>
        <a:xfrm>
          <a:off x="0" y="0"/>
          <a:ext cx="0" cy="0"/>
          <a:chOff x="0" y="0"/>
          <a:chExt cx="0" cy="0"/>
        </a:xfrm>
      </p:grpSpPr>
      <p:sp>
        <p:nvSpPr>
          <p:cNvPr id="16" name="Google Shape;16;p57"/>
          <p:cNvSpPr/>
          <p:nvPr>
            <p:ph idx="2" type="pic"/>
          </p:nvPr>
        </p:nvSpPr>
        <p:spPr>
          <a:xfrm>
            <a:off x="475687" y="2877477"/>
            <a:ext cx="8207375" cy="2394000"/>
          </a:xfrm>
          <a:prstGeom prst="rect">
            <a:avLst/>
          </a:prstGeom>
          <a:noFill/>
          <a:ln>
            <a:noFill/>
          </a:ln>
        </p:spPr>
      </p:sp>
      <p:sp>
        <p:nvSpPr>
          <p:cNvPr id="17" name="Google Shape;17;p57"/>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5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57"/>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Diapo_Subtema con Imagen Horizontal">
    <p:spTree>
      <p:nvGrpSpPr>
        <p:cNvPr id="21" name="Shape 21"/>
        <p:cNvGrpSpPr/>
        <p:nvPr/>
      </p:nvGrpSpPr>
      <p:grpSpPr>
        <a:xfrm>
          <a:off x="0" y="0"/>
          <a:ext cx="0" cy="0"/>
          <a:chOff x="0" y="0"/>
          <a:chExt cx="0" cy="0"/>
        </a:xfrm>
      </p:grpSpPr>
      <p:sp>
        <p:nvSpPr>
          <p:cNvPr id="22" name="Google Shape;22;p59"/>
          <p:cNvSpPr/>
          <p:nvPr>
            <p:ph idx="2" type="pic"/>
          </p:nvPr>
        </p:nvSpPr>
        <p:spPr>
          <a:xfrm>
            <a:off x="475687" y="2877477"/>
            <a:ext cx="8207375" cy="2394000"/>
          </a:xfrm>
          <a:prstGeom prst="rect">
            <a:avLst/>
          </a:prstGeom>
          <a:noFill/>
          <a:ln>
            <a:noFill/>
          </a:ln>
        </p:spPr>
      </p:sp>
      <p:sp>
        <p:nvSpPr>
          <p:cNvPr id="23" name="Google Shape;23;p5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5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5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Vertical">
  <p:cSld name="Diapo_Subtema con Imagen Vertical">
    <p:spTree>
      <p:nvGrpSpPr>
        <p:cNvPr id="26" name="Shape 26"/>
        <p:cNvGrpSpPr/>
        <p:nvPr/>
      </p:nvGrpSpPr>
      <p:grpSpPr>
        <a:xfrm>
          <a:off x="0" y="0"/>
          <a:ext cx="0" cy="0"/>
          <a:chOff x="0" y="0"/>
          <a:chExt cx="0" cy="0"/>
        </a:xfrm>
      </p:grpSpPr>
      <p:sp>
        <p:nvSpPr>
          <p:cNvPr id="27" name="Google Shape;27;p60"/>
          <p:cNvSpPr/>
          <p:nvPr>
            <p:ph idx="2" type="pic"/>
          </p:nvPr>
        </p:nvSpPr>
        <p:spPr>
          <a:xfrm>
            <a:off x="4572000" y="804863"/>
            <a:ext cx="4103688" cy="4463362"/>
          </a:xfrm>
          <a:prstGeom prst="rect">
            <a:avLst/>
          </a:prstGeom>
          <a:noFill/>
          <a:ln>
            <a:noFill/>
          </a:ln>
        </p:spPr>
      </p:sp>
      <p:sp>
        <p:nvSpPr>
          <p:cNvPr id="28" name="Google Shape;28;p6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6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60"/>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 name="Shape 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Introduccion">
  <p:cSld name="Diapo_Introduccion">
    <p:bg>
      <p:bgPr>
        <a:solidFill>
          <a:srgbClr val="F2F2F2"/>
        </a:solidFill>
      </p:bgPr>
    </p:bg>
    <p:spTree>
      <p:nvGrpSpPr>
        <p:cNvPr id="32" name="Shape 32"/>
        <p:cNvGrpSpPr/>
        <p:nvPr/>
      </p:nvGrpSpPr>
      <p:grpSpPr>
        <a:xfrm>
          <a:off x="0" y="0"/>
          <a:ext cx="0" cy="0"/>
          <a:chOff x="0" y="0"/>
          <a:chExt cx="0" cy="0"/>
        </a:xfrm>
      </p:grpSpPr>
      <p:sp>
        <p:nvSpPr>
          <p:cNvPr id="33" name="Google Shape;33;p62"/>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Calibri"/>
              <a:buNone/>
            </a:pPr>
            <a:r>
              <a:rPr b="1" i="0" lang="es-ES" sz="1620" u="none" cap="none" strike="noStrike">
                <a:solidFill>
                  <a:schemeClr val="dk1"/>
                </a:solidFill>
                <a:latin typeface="Calibri"/>
                <a:ea typeface="Calibri"/>
                <a:cs typeface="Calibri"/>
                <a:sym typeface="Calibri"/>
              </a:rPr>
              <a:t>INTRODUCCIÓN</a:t>
            </a:r>
            <a:endParaRPr b="0" i="0" sz="1400" u="none" cap="none" strike="noStrike">
              <a:solidFill>
                <a:srgbClr val="000000"/>
              </a:solidFill>
              <a:latin typeface="Arial"/>
              <a:ea typeface="Arial"/>
              <a:cs typeface="Arial"/>
              <a:sym typeface="Arial"/>
            </a:endParaRPr>
          </a:p>
        </p:txBody>
      </p:sp>
      <p:pic>
        <p:nvPicPr>
          <p:cNvPr id="34" name="Google Shape;34;p62"/>
          <p:cNvPicPr preferRelativeResize="0"/>
          <p:nvPr/>
        </p:nvPicPr>
        <p:blipFill rotWithShape="1">
          <a:blip r:embed="rId2">
            <a:alphaModFix/>
          </a:blip>
          <a:srcRect b="0" l="0" r="0" t="0"/>
          <a:stretch/>
        </p:blipFill>
        <p:spPr>
          <a:xfrm>
            <a:off x="503239" y="573356"/>
            <a:ext cx="424127" cy="424127"/>
          </a:xfrm>
          <a:prstGeom prst="rect">
            <a:avLst/>
          </a:prstGeom>
          <a:solidFill>
            <a:srgbClr val="F2F2F2"/>
          </a:solidFill>
          <a:ln>
            <a:noFill/>
          </a:ln>
        </p:spPr>
      </p:pic>
      <p:sp>
        <p:nvSpPr>
          <p:cNvPr id="35" name="Google Shape;35;p62"/>
          <p:cNvSpPr txBox="1"/>
          <p:nvPr>
            <p:ph idx="1" type="body"/>
          </p:nvPr>
        </p:nvSpPr>
        <p:spPr>
          <a:xfrm>
            <a:off x="503238" y="1670050"/>
            <a:ext cx="8137525" cy="3563938"/>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Cuadro">
  <p:cSld name="Diapo_Subtema con Cuadro">
    <p:spTree>
      <p:nvGrpSpPr>
        <p:cNvPr id="36" name="Shape 36"/>
        <p:cNvGrpSpPr/>
        <p:nvPr/>
      </p:nvGrpSpPr>
      <p:grpSpPr>
        <a:xfrm>
          <a:off x="0" y="0"/>
          <a:ext cx="0" cy="0"/>
          <a:chOff x="0" y="0"/>
          <a:chExt cx="0" cy="0"/>
        </a:xfrm>
      </p:grpSpPr>
      <p:sp>
        <p:nvSpPr>
          <p:cNvPr id="37" name="Google Shape;37;p63"/>
          <p:cNvSpPr/>
          <p:nvPr>
            <p:ph idx="2" type="pic"/>
          </p:nvPr>
        </p:nvSpPr>
        <p:spPr>
          <a:xfrm>
            <a:off x="468313" y="1175705"/>
            <a:ext cx="8207375" cy="4096800"/>
          </a:xfrm>
          <a:prstGeom prst="rect">
            <a:avLst/>
          </a:prstGeom>
          <a:noFill/>
          <a:ln>
            <a:noFill/>
          </a:ln>
        </p:spPr>
      </p:sp>
      <p:sp>
        <p:nvSpPr>
          <p:cNvPr id="38" name="Google Shape;38;p63"/>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6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Full texto">
  <p:cSld name="Diapo_Full texto">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64"/>
          <p:cNvSpPr txBox="1"/>
          <p:nvPr>
            <p:ph idx="1" type="body"/>
          </p:nvPr>
        </p:nvSpPr>
        <p:spPr>
          <a:xfrm>
            <a:off x="468313" y="810473"/>
            <a:ext cx="8207375" cy="354012"/>
          </a:xfrm>
          <a:prstGeom prst="rect">
            <a:avLst/>
          </a:prstGeom>
          <a:solidFill>
            <a:srgbClr val="FFFFCC"/>
          </a:solid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rgbClr val="3F3F3F"/>
              </a:buClr>
              <a:buSzPts val="1600"/>
              <a:buFont typeface="Arial"/>
              <a:buNone/>
              <a:defRPr b="1" i="0" sz="1600" u="none" cap="none" strike="noStrike">
                <a:solidFill>
                  <a:srgbClr val="3F3F3F"/>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4"/>
          <p:cNvSpPr txBox="1"/>
          <p:nvPr>
            <p:ph idx="2"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64"/>
          <p:cNvSpPr txBox="1"/>
          <p:nvPr>
            <p:ph idx="3" type="body"/>
          </p:nvPr>
        </p:nvSpPr>
        <p:spPr>
          <a:xfrm>
            <a:off x="468313" y="1174363"/>
            <a:ext cx="8207375" cy="4540637"/>
          </a:xfrm>
          <a:prstGeom prst="rect">
            <a:avLst/>
          </a:prstGeom>
          <a:solidFill>
            <a:srgbClr val="FFFFCC"/>
          </a:solidFill>
          <a:ln>
            <a:noFill/>
          </a:ln>
        </p:spPr>
        <p:txBody>
          <a:bodyPr anchorCtr="0" anchor="t" bIns="45700" lIns="91425" spcFirstLastPara="1" rIns="91425" wrap="square" tIns="45700">
            <a:noAutofit/>
          </a:bodyPr>
          <a:lstStyle>
            <a:lvl1pPr indent="-304800" lvl="0" marL="457200" marR="0" rtl="0" algn="just">
              <a:lnSpc>
                <a:spcPct val="90000"/>
              </a:lnSpc>
              <a:spcBef>
                <a:spcPts val="0"/>
              </a:spcBef>
              <a:spcAft>
                <a:spcPts val="0"/>
              </a:spcAft>
              <a:buClr>
                <a:srgbClr val="3F3F3F"/>
              </a:buClr>
              <a:buSzPts val="1200"/>
              <a:buFont typeface="Noto Sans Symbols"/>
              <a:buChar char="❑"/>
              <a:defRPr b="0" i="1" sz="1600" u="none" cap="none" strike="noStrike">
                <a:solidFill>
                  <a:srgbClr val="7F7F7F"/>
                </a:solidFill>
                <a:latin typeface="Calibri"/>
                <a:ea typeface="Calibri"/>
                <a:cs typeface="Calibri"/>
                <a:sym typeface="Calibri"/>
              </a:defRPr>
            </a:lvl1pPr>
            <a:lvl2pPr indent="-317500" lvl="1" marL="914400" marR="0" rtl="0" algn="just">
              <a:lnSpc>
                <a:spcPct val="90000"/>
              </a:lnSpc>
              <a:spcBef>
                <a:spcPts val="600"/>
              </a:spcBef>
              <a:spcAft>
                <a:spcPts val="0"/>
              </a:spcAft>
              <a:buClr>
                <a:srgbClr val="3F3F3F"/>
              </a:buClr>
              <a:buSzPts val="1400"/>
              <a:buFont typeface="Noto Sans Symbols"/>
              <a:buChar char="▪"/>
              <a:defRPr b="0" i="1" sz="1400" u="none" cap="none" strike="noStrike">
                <a:solidFill>
                  <a:srgbClr val="7F7F7F"/>
                </a:solidFill>
                <a:latin typeface="Calibri"/>
                <a:ea typeface="Calibri"/>
                <a:cs typeface="Calibri"/>
                <a:sym typeface="Calibri"/>
              </a:defRPr>
            </a:lvl2pPr>
            <a:lvl3pPr indent="-317500" lvl="2" marL="13716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5"/>
          <p:cNvGrpSpPr/>
          <p:nvPr/>
        </p:nvGrpSpPr>
        <p:grpSpPr>
          <a:xfrm>
            <a:off x="793745" y="5369051"/>
            <a:ext cx="8104595" cy="215444"/>
            <a:chOff x="793745" y="5369051"/>
            <a:chExt cx="7954689" cy="215444"/>
          </a:xfrm>
        </p:grpSpPr>
        <p:sp>
          <p:nvSpPr>
            <p:cNvPr id="11" name="Google Shape;11;p55"/>
            <p:cNvSpPr txBox="1"/>
            <p:nvPr/>
          </p:nvSpPr>
          <p:spPr>
            <a:xfrm>
              <a:off x="793745" y="5369051"/>
              <a:ext cx="210860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ANÁLISIS Y DISEÑO DE SISTEMAS I  •  SESIÓN 14</a:t>
              </a:r>
              <a:endParaRPr b="0" i="0" sz="800" u="none" cap="none" strike="noStrike">
                <a:solidFill>
                  <a:srgbClr val="7F7F7F"/>
                </a:solidFill>
                <a:latin typeface="Calibri"/>
                <a:ea typeface="Calibri"/>
                <a:cs typeface="Calibri"/>
                <a:sym typeface="Calibri"/>
              </a:endParaRPr>
            </a:p>
          </p:txBody>
        </p:sp>
        <p:sp>
          <p:nvSpPr>
            <p:cNvPr id="12" name="Google Shape;12;p55"/>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Calibri"/>
                  <a:ea typeface="Calibri"/>
                  <a:cs typeface="Calibri"/>
                  <a:sym typeface="Calibri"/>
                </a:rPr>
                <a:t>© 2023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55"/>
          <p:cNvPicPr preferRelativeResize="0"/>
          <p:nvPr/>
        </p:nvPicPr>
        <p:blipFill rotWithShape="1">
          <a:blip r:embed="rId1">
            <a:alphaModFix amt="20000"/>
          </a:blip>
          <a:srcRect b="0" l="0" r="0" t="0"/>
          <a:stretch/>
        </p:blipFill>
        <p:spPr>
          <a:xfrm>
            <a:off x="345172"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p:nvPr/>
        </p:nvSpPr>
        <p:spPr>
          <a:xfrm>
            <a:off x="0" y="14248"/>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0" name="Google Shape;60;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61" name="Google Shape;61;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5800"/>
              <a:buFont typeface="Calibri"/>
              <a:buNone/>
            </a:pPr>
            <a:r>
              <a:rPr b="0" i="0" lang="es-ES" sz="5800" u="none" cap="none" strike="noStrike">
                <a:solidFill>
                  <a:srgbClr val="FFFFFF"/>
                </a:solidFill>
                <a:latin typeface="Calibri"/>
                <a:ea typeface="Calibri"/>
                <a:cs typeface="Calibri"/>
                <a:sym typeface="Calibri"/>
              </a:rPr>
              <a:t>14</a:t>
            </a:r>
            <a:endParaRPr b="0" i="0" sz="1800" u="none" cap="none" strike="noStrike">
              <a:solidFill>
                <a:schemeClr val="dk1"/>
              </a:solidFill>
              <a:latin typeface="Calibri"/>
              <a:ea typeface="Calibri"/>
              <a:cs typeface="Calibri"/>
              <a:sym typeface="Calibri"/>
            </a:endParaRPr>
          </a:p>
        </p:txBody>
      </p:sp>
      <p:sp>
        <p:nvSpPr>
          <p:cNvPr id="62" name="Google Shape;62;p1"/>
          <p:cNvSpPr txBox="1"/>
          <p:nvPr/>
        </p:nvSpPr>
        <p:spPr>
          <a:xfrm>
            <a:off x="3175138" y="1830166"/>
            <a:ext cx="5422704"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MODELAMIENTO UML</a:t>
            </a:r>
            <a:endParaRPr b="0" i="0" sz="1400" u="none" cap="none" strike="noStrike">
              <a:solidFill>
                <a:srgbClr val="000000"/>
              </a:solidFill>
              <a:latin typeface="Arial"/>
              <a:ea typeface="Arial"/>
              <a:cs typeface="Arial"/>
              <a:sym typeface="Arial"/>
            </a:endParaRPr>
          </a:p>
        </p:txBody>
      </p:sp>
      <p:sp>
        <p:nvSpPr>
          <p:cNvPr id="63" name="Google Shape;63;p1"/>
          <p:cNvSpPr txBox="1"/>
          <p:nvPr/>
        </p:nvSpPr>
        <p:spPr>
          <a:xfrm>
            <a:off x="3175138" y="2996279"/>
            <a:ext cx="5026425" cy="8309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El modelado de sistemas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Unified Modeling Language</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Herramientas CASE</a:t>
            </a:r>
            <a:endParaRPr b="0" i="0" sz="1400" u="none" cap="none" strike="noStrike">
              <a:solidFill>
                <a:srgbClr val="000000"/>
              </a:solidFill>
              <a:latin typeface="Arial"/>
              <a:ea typeface="Arial"/>
              <a:cs typeface="Arial"/>
              <a:sym typeface="Arial"/>
            </a:endParaRPr>
          </a:p>
        </p:txBody>
      </p:sp>
      <p:cxnSp>
        <p:nvCxnSpPr>
          <p:cNvPr id="64" name="Google Shape;64;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65" name="Google Shape;65;p1"/>
          <p:cNvSpPr/>
          <p:nvPr/>
        </p:nvSpPr>
        <p:spPr>
          <a:xfrm>
            <a:off x="3289191" y="2568993"/>
            <a:ext cx="3672000"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F85A6"/>
              </a:buClr>
              <a:buSzPts val="1400"/>
              <a:buFont typeface="Calibri"/>
              <a:buNone/>
            </a:pPr>
            <a:r>
              <a:rPr b="1" i="0" lang="es-ES" sz="1400" u="none" cap="none" strike="noStrike">
                <a:solidFill>
                  <a:srgbClr val="1F85A6"/>
                </a:solidFill>
                <a:latin typeface="Calibri"/>
                <a:ea typeface="Calibri"/>
                <a:cs typeface="Calibri"/>
                <a:sym typeface="Calibri"/>
              </a:rPr>
              <a:t>UNIDAD DE APRENDIZAJE 4 – UA4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0"/>
          <p:cNvPicPr preferRelativeResize="0"/>
          <p:nvPr>
            <p:ph idx="2" type="pic"/>
          </p:nvPr>
        </p:nvPicPr>
        <p:blipFill rotWithShape="1">
          <a:blip r:embed="rId3">
            <a:alphaModFix/>
          </a:blip>
          <a:srcRect b="0" l="19595" r="19594" t="0"/>
          <a:stretch/>
        </p:blipFill>
        <p:spPr>
          <a:xfrm>
            <a:off x="4978400" y="1283855"/>
            <a:ext cx="3425517" cy="3725752"/>
          </a:xfrm>
          <a:prstGeom prst="rect">
            <a:avLst/>
          </a:prstGeom>
          <a:noFill/>
          <a:ln>
            <a:noFill/>
          </a:ln>
        </p:spPr>
      </p:pic>
      <p:sp>
        <p:nvSpPr>
          <p:cNvPr id="140" name="Google Shape;140;p1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PERMITE COMUNICACIÓN</a:t>
            </a:r>
            <a:endParaRPr/>
          </a:p>
        </p:txBody>
      </p:sp>
      <p:sp>
        <p:nvSpPr>
          <p:cNvPr id="141" name="Google Shape;141;p1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42" name="Google Shape;142;p10"/>
          <p:cNvSpPr txBox="1"/>
          <p:nvPr>
            <p:ph idx="4" type="body"/>
          </p:nvPr>
        </p:nvSpPr>
        <p:spPr>
          <a:xfrm>
            <a:off x="708459" y="1390355"/>
            <a:ext cx="3697287" cy="382461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Los modelos sirven como un lenguaje común entre los diferentes stakeholders, lo que facilita la comunicación y el entendimiento mutuo.</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Un diagrama de flujo de cómo se procesa un pedido en un sistema de comercio electrónico puede ser útil tanto para el equipo de desarrollo como para los gerentes y los miembros del equipo de atención al cliente. Todos pueden referirse al mismo modelo para entender cómo funciona el sistema.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1"/>
          <p:cNvPicPr preferRelativeResize="0"/>
          <p:nvPr>
            <p:ph idx="2" type="pic"/>
          </p:nvPr>
        </p:nvPicPr>
        <p:blipFill rotWithShape="1">
          <a:blip r:embed="rId3">
            <a:alphaModFix/>
          </a:blip>
          <a:srcRect b="0" l="14273" r="14273" t="0"/>
          <a:stretch/>
        </p:blipFill>
        <p:spPr>
          <a:xfrm>
            <a:off x="4932217" y="1204293"/>
            <a:ext cx="3410961" cy="3709920"/>
          </a:xfrm>
          <a:prstGeom prst="rect">
            <a:avLst/>
          </a:prstGeom>
          <a:noFill/>
          <a:ln>
            <a:noFill/>
          </a:ln>
        </p:spPr>
      </p:pic>
      <p:sp>
        <p:nvSpPr>
          <p:cNvPr id="149" name="Google Shape;149;p1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PERMITE VALIDACIÓN Y VERIFICACIÓN</a:t>
            </a:r>
            <a:endParaRPr/>
          </a:p>
        </p:txBody>
      </p:sp>
      <p:sp>
        <p:nvSpPr>
          <p:cNvPr id="150" name="Google Shape;150;p1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51" name="Google Shape;151;p11"/>
          <p:cNvSpPr txBox="1"/>
          <p:nvPr>
            <p:ph idx="4" type="body"/>
          </p:nvPr>
        </p:nvSpPr>
        <p:spPr>
          <a:xfrm>
            <a:off x="717696" y="1288187"/>
            <a:ext cx="3669578" cy="3815382"/>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Los modelos permiten probar conceptos antes de la implementación, lo que ayuda a validar que los requisitos se hayan entendido y captado correctamente.</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Antes de desarrollar la funcionalidad de “Realizar Pago”, se podría usar un modelo para simular el flujo de datos y operaciones. Esto permite verificar que se hayan considerado todos los escenarios posibles, como pagos fallidos, reembolsos, etc.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2"/>
          <p:cNvPicPr preferRelativeResize="0"/>
          <p:nvPr>
            <p:ph idx="2" type="pic"/>
          </p:nvPr>
        </p:nvPicPr>
        <p:blipFill rotWithShape="1">
          <a:blip r:embed="rId3">
            <a:alphaModFix/>
          </a:blip>
          <a:srcRect b="0" l="25620" r="25623" t="0"/>
          <a:stretch/>
        </p:blipFill>
        <p:spPr>
          <a:xfrm>
            <a:off x="4950692" y="1218903"/>
            <a:ext cx="3397528" cy="3695309"/>
          </a:xfrm>
          <a:prstGeom prst="rect">
            <a:avLst/>
          </a:prstGeom>
          <a:noFill/>
          <a:ln>
            <a:noFill/>
          </a:ln>
        </p:spPr>
      </p:pic>
      <p:sp>
        <p:nvSpPr>
          <p:cNvPr id="158" name="Google Shape;158;p1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PERMITE DOCUMENTACIÓN</a:t>
            </a:r>
            <a:endParaRPr/>
          </a:p>
        </p:txBody>
      </p:sp>
      <p:sp>
        <p:nvSpPr>
          <p:cNvPr id="159" name="Google Shape;159;p1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60" name="Google Shape;160;p12"/>
          <p:cNvSpPr txBox="1"/>
          <p:nvPr>
            <p:ph idx="4" type="body"/>
          </p:nvPr>
        </p:nvSpPr>
        <p:spPr>
          <a:xfrm>
            <a:off x="680751" y="1341439"/>
            <a:ext cx="3724996" cy="3695309"/>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Los modelos actúan como una documentación detallada y estructurada que es útil para la formación de nuevos miembros del equipo, mantenimiento y futuras iteraciones del sistema.</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En nuestro sistema de comercio electrónico, los modelos de la base de datos, la arquitectura del sistema y las interacciones del usuario actúan como una documentación viva que puede consultarse y actualizarse según sea necesario.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3"/>
          <p:cNvPicPr preferRelativeResize="0"/>
          <p:nvPr>
            <p:ph idx="2" type="pic"/>
          </p:nvPr>
        </p:nvPicPr>
        <p:blipFill rotWithShape="1">
          <a:blip r:embed="rId3">
            <a:alphaModFix/>
          </a:blip>
          <a:srcRect b="0" l="19454" r="19454" t="0"/>
          <a:stretch/>
        </p:blipFill>
        <p:spPr>
          <a:xfrm>
            <a:off x="5020284" y="1163638"/>
            <a:ext cx="3406020" cy="3704546"/>
          </a:xfrm>
          <a:prstGeom prst="rect">
            <a:avLst/>
          </a:prstGeom>
          <a:noFill/>
          <a:ln>
            <a:noFill/>
          </a:ln>
        </p:spPr>
      </p:pic>
      <p:sp>
        <p:nvSpPr>
          <p:cNvPr id="167" name="Google Shape;167;p1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PERMITE REDUCCIÓN DE LA COMPLEJIDAD</a:t>
            </a:r>
            <a:endParaRPr/>
          </a:p>
        </p:txBody>
      </p:sp>
      <p:sp>
        <p:nvSpPr>
          <p:cNvPr id="168" name="Google Shape;168;p1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69" name="Google Shape;169;p13"/>
          <p:cNvSpPr txBox="1"/>
          <p:nvPr>
            <p:ph idx="4" type="body"/>
          </p:nvPr>
        </p:nvSpPr>
        <p:spPr>
          <a:xfrm>
            <a:off x="717696" y="1341439"/>
            <a:ext cx="3567978" cy="3704545"/>
          </a:xfrm>
          <a:prstGeom prst="rect">
            <a:avLst/>
          </a:prstGeom>
          <a:noFill/>
          <a:ln>
            <a:noFill/>
          </a:ln>
        </p:spPr>
        <p:txBody>
          <a:bodyPr anchorCtr="0" anchor="t" bIns="45700" lIns="91425" spcFirstLastPara="1" rIns="91425" wrap="square" tIns="45700">
            <a:noAutofit/>
          </a:bodyPr>
          <a:lstStyle/>
          <a:p>
            <a:pPr indent="-266700" lvl="0" marL="266700" rtl="0" algn="just">
              <a:lnSpc>
                <a:spcPct val="100000"/>
              </a:lnSpc>
              <a:spcBef>
                <a:spcPts val="0"/>
              </a:spcBef>
              <a:spcAft>
                <a:spcPts val="0"/>
              </a:spcAft>
              <a:buClr>
                <a:schemeClr val="dk1"/>
              </a:buClr>
              <a:buSzPts val="1200"/>
              <a:buFont typeface="Noto Sans Symbols"/>
              <a:buChar char="❑"/>
            </a:pPr>
            <a:r>
              <a:rPr lang="es-ES"/>
              <a:t>Los modelos ayudan a descomponer el sistema en componentes más pequeños y manejables, lo que facilita la comprensión y el desarrollo.</a:t>
            </a:r>
            <a:endParaRPr/>
          </a:p>
          <a:p>
            <a:pPr indent="-266700" lvl="0" marL="266700" rtl="0" algn="just">
              <a:lnSpc>
                <a:spcPct val="100000"/>
              </a:lnSpc>
              <a:spcBef>
                <a:spcPts val="1200"/>
              </a:spcBef>
              <a:spcAft>
                <a:spcPts val="0"/>
              </a:spcAft>
              <a:buClr>
                <a:schemeClr val="dk1"/>
              </a:buClr>
              <a:buSzPts val="1200"/>
              <a:buFont typeface="Noto Sans Symbols"/>
              <a:buChar char="❑"/>
            </a:pPr>
            <a:r>
              <a:rPr i="1" lang="es-ES" u="sng"/>
              <a:t>Ejemplo</a:t>
            </a:r>
            <a:r>
              <a:rPr i="1" lang="es-ES"/>
              <a:t>: </a:t>
            </a:r>
            <a:r>
              <a:rPr i="1" lang="es-ES">
                <a:solidFill>
                  <a:srgbClr val="7F7F7F"/>
                </a:solidFill>
              </a:rPr>
              <a:t>En lugar de ver el sistema de comercio electrónico como un todo monolítico, se podría modelar en módulos como “Gestión de Inventario”, “Procesamiento de Pedidos”, “Interfaz de Usuario”, etc. Esto hace que cada componente sea más fácil de entender y desarrollar.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4"/>
          <p:cNvPicPr preferRelativeResize="0"/>
          <p:nvPr>
            <p:ph idx="2" type="pic"/>
          </p:nvPr>
        </p:nvPicPr>
        <p:blipFill rotWithShape="1">
          <a:blip r:embed="rId3">
            <a:alphaModFix/>
          </a:blip>
          <a:srcRect b="0" l="19338" r="19339" t="0"/>
          <a:stretch/>
        </p:blipFill>
        <p:spPr>
          <a:xfrm>
            <a:off x="4858328" y="1211562"/>
            <a:ext cx="3610351" cy="3926786"/>
          </a:xfrm>
          <a:prstGeom prst="rect">
            <a:avLst/>
          </a:prstGeom>
          <a:noFill/>
          <a:ln>
            <a:noFill/>
          </a:ln>
        </p:spPr>
      </p:pic>
      <p:sp>
        <p:nvSpPr>
          <p:cNvPr id="176" name="Google Shape;176;p1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PERMITE MEJORA DE LA CALIDAD</a:t>
            </a:r>
            <a:endParaRPr/>
          </a:p>
        </p:txBody>
      </p:sp>
      <p:sp>
        <p:nvSpPr>
          <p:cNvPr id="177" name="Google Shape;177;p1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78" name="Google Shape;178;p14"/>
          <p:cNvSpPr txBox="1"/>
          <p:nvPr>
            <p:ph idx="4" type="body"/>
          </p:nvPr>
        </p:nvSpPr>
        <p:spPr>
          <a:xfrm>
            <a:off x="865478" y="1341439"/>
            <a:ext cx="3420196" cy="3796909"/>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Un buen modelado permite identificar y corregir errores en las etapas tempranas del desarrollo, lo que lleva a un producto de mayor calidad.</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Al modelar cómo se debería realizar un “Checkout” en el sistema, podríamos identificar posibles cuellos de botella o fallos de seguridad que, de otro modo, sólo se descubrirán después de la implementación, cuando su corrección sería más costosa.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5" name="Google Shape;185;p15"/>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UNIFIED MODELING LANGUAGE</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¿QUÉ ES?</a:t>
            </a:r>
            <a:endParaRPr/>
          </a:p>
        </p:txBody>
      </p:sp>
      <p:sp>
        <p:nvSpPr>
          <p:cNvPr id="192" name="Google Shape;192;p16"/>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193" name="Google Shape;193;p16"/>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El Lenguaje Unificado de Modelado (UML, por sus siglas en inglés) es un lenguaje de modelado estándar que se utiliza principalmente para especificar, visualizar, construir y documentar los artefactos de un sistema de software.</a:t>
            </a:r>
            <a:endParaRPr/>
          </a:p>
          <a:p>
            <a:pPr indent="-266700" lvl="0" marL="266700" rtl="0" algn="l">
              <a:lnSpc>
                <a:spcPct val="100000"/>
              </a:lnSpc>
              <a:spcBef>
                <a:spcPts val="1200"/>
              </a:spcBef>
              <a:spcAft>
                <a:spcPts val="0"/>
              </a:spcAft>
              <a:buClr>
                <a:schemeClr val="dk1"/>
              </a:buClr>
              <a:buSzPts val="1200"/>
              <a:buChar char="❑"/>
            </a:pPr>
            <a:r>
              <a:rPr lang="es-ES"/>
              <a:t>Fue desarrollado para proporcionar una forma estándar de visualizar el diseño de un sistema y es ampliamente utilizado en el desarrollo de software orientado a objetos, aunque también es aplicable a otros paradigmas.</a:t>
            </a:r>
            <a:endParaRPr/>
          </a:p>
        </p:txBody>
      </p:sp>
      <p:pic>
        <p:nvPicPr>
          <p:cNvPr id="194" name="Google Shape;194;p16"/>
          <p:cNvPicPr preferRelativeResize="0"/>
          <p:nvPr>
            <p:ph idx="2" type="pic"/>
          </p:nvPr>
        </p:nvPicPr>
        <p:blipFill rotWithShape="1">
          <a:blip r:embed="rId3">
            <a:alphaModFix/>
          </a:blip>
          <a:srcRect b="0" l="19" r="19" t="0"/>
          <a:stretch/>
        </p:blipFill>
        <p:spPr>
          <a:xfrm>
            <a:off x="1013698" y="3084807"/>
            <a:ext cx="7116604" cy="2075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¿POR QUÉ ES IMPORTANTE UML?</a:t>
            </a:r>
            <a:endParaRPr/>
          </a:p>
        </p:txBody>
      </p:sp>
      <p:sp>
        <p:nvSpPr>
          <p:cNvPr id="201" name="Google Shape;201;p1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02" name="Google Shape;202;p17"/>
          <p:cNvSpPr txBox="1"/>
          <p:nvPr>
            <p:ph idx="4" type="body"/>
          </p:nvPr>
        </p:nvSpPr>
        <p:spPr>
          <a:xfrm>
            <a:off x="865477" y="1251818"/>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a:t>Facilita la comunicación</a:t>
            </a:r>
            <a:r>
              <a:rPr lang="es-ES"/>
              <a:t> entre los miembros del equipo de desarrollo y otros stakeholders al ofrecer una representación visual clara del sistema.</a:t>
            </a:r>
            <a:endParaRPr/>
          </a:p>
          <a:p>
            <a:pPr indent="-266700" lvl="0" marL="266700" rtl="0" algn="l">
              <a:lnSpc>
                <a:spcPct val="100000"/>
              </a:lnSpc>
              <a:spcBef>
                <a:spcPts val="1200"/>
              </a:spcBef>
              <a:spcAft>
                <a:spcPts val="0"/>
              </a:spcAft>
              <a:buClr>
                <a:schemeClr val="dk1"/>
              </a:buClr>
              <a:buSzPts val="1200"/>
              <a:buChar char="❑"/>
            </a:pPr>
            <a:r>
              <a:rPr lang="es-ES"/>
              <a:t>Actúa como una excelente </a:t>
            </a:r>
            <a:r>
              <a:rPr b="1" lang="es-ES"/>
              <a:t>forma de documentación</a:t>
            </a:r>
            <a:r>
              <a:rPr lang="es-ES"/>
              <a:t> que es fácil de entender y actualizar.</a:t>
            </a:r>
            <a:endParaRPr/>
          </a:p>
          <a:p>
            <a:pPr indent="-266700" lvl="0" marL="266700" rtl="0" algn="l">
              <a:lnSpc>
                <a:spcPct val="100000"/>
              </a:lnSpc>
              <a:spcBef>
                <a:spcPts val="1200"/>
              </a:spcBef>
              <a:spcAft>
                <a:spcPts val="0"/>
              </a:spcAft>
              <a:buClr>
                <a:schemeClr val="dk1"/>
              </a:buClr>
              <a:buSzPts val="1200"/>
              <a:buChar char="❑"/>
            </a:pPr>
            <a:r>
              <a:rPr lang="es-ES"/>
              <a:t>Ayuda en el </a:t>
            </a:r>
            <a:r>
              <a:rPr b="1" lang="es-ES"/>
              <a:t>diseño efectivo</a:t>
            </a:r>
            <a:r>
              <a:rPr lang="es-ES"/>
              <a:t> del sistema al permitir que los desarrolladores vean posibles problemas antes de que ocurran.</a:t>
            </a:r>
            <a:endParaRPr/>
          </a:p>
          <a:p>
            <a:pPr indent="-266700" lvl="0" marL="266700" rtl="0" algn="l">
              <a:lnSpc>
                <a:spcPct val="100000"/>
              </a:lnSpc>
              <a:spcBef>
                <a:spcPts val="1200"/>
              </a:spcBef>
              <a:spcAft>
                <a:spcPts val="0"/>
              </a:spcAft>
              <a:buClr>
                <a:schemeClr val="dk1"/>
              </a:buClr>
              <a:buSzPts val="1200"/>
              <a:buChar char="❑"/>
            </a:pPr>
            <a:r>
              <a:rPr lang="es-ES"/>
              <a:t>Al ser un </a:t>
            </a:r>
            <a:r>
              <a:rPr b="1" lang="es-ES"/>
              <a:t>estándar</a:t>
            </a:r>
            <a:r>
              <a:rPr lang="es-ES"/>
              <a:t> ampliamente aceptado, facilita la colaboración y el entendimiento entre equipos y organizaciones diferentes.</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pic>
        <p:nvPicPr>
          <p:cNvPr id="203" name="Google Shape;203;p17"/>
          <p:cNvPicPr preferRelativeResize="0"/>
          <p:nvPr>
            <p:ph idx="2" type="pic"/>
          </p:nvPr>
        </p:nvPicPr>
        <p:blipFill rotWithShape="1">
          <a:blip r:embed="rId3">
            <a:alphaModFix/>
          </a:blip>
          <a:srcRect b="0" l="1117" r="1117" t="0"/>
          <a:stretch/>
        </p:blipFill>
        <p:spPr>
          <a:xfrm>
            <a:off x="5476782" y="1496290"/>
            <a:ext cx="3060359" cy="33285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8"/>
          <p:cNvPicPr preferRelativeResize="0"/>
          <p:nvPr>
            <p:ph idx="2" type="pic"/>
          </p:nvPr>
        </p:nvPicPr>
        <p:blipFill rotWithShape="1">
          <a:blip r:embed="rId3">
            <a:alphaModFix/>
          </a:blip>
          <a:srcRect b="0" l="3866" r="3867" t="0"/>
          <a:stretch/>
        </p:blipFill>
        <p:spPr>
          <a:xfrm>
            <a:off x="4488873" y="362294"/>
            <a:ext cx="4588266" cy="4990412"/>
          </a:xfrm>
          <a:prstGeom prst="rect">
            <a:avLst/>
          </a:prstGeom>
          <a:noFill/>
          <a:ln>
            <a:noFill/>
          </a:ln>
        </p:spPr>
      </p:pic>
      <p:sp>
        <p:nvSpPr>
          <p:cNvPr id="210" name="Google Shape;210;p1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COMPONENTES UML</a:t>
            </a:r>
            <a:endParaRPr/>
          </a:p>
        </p:txBody>
      </p:sp>
      <p:sp>
        <p:nvSpPr>
          <p:cNvPr id="211" name="Google Shape;211;p1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12" name="Google Shape;212;p18"/>
          <p:cNvSpPr txBox="1"/>
          <p:nvPr>
            <p:ph idx="4" type="body"/>
          </p:nvPr>
        </p:nvSpPr>
        <p:spPr>
          <a:xfrm>
            <a:off x="828532" y="1249075"/>
            <a:ext cx="3577214" cy="393328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u="sng"/>
              <a:t>Elementos de Modelado:</a:t>
            </a:r>
            <a:endParaRPr/>
          </a:p>
          <a:p>
            <a:pPr indent="0" lvl="1" marL="265113" rtl="0" algn="l">
              <a:lnSpc>
                <a:spcPct val="100000"/>
              </a:lnSpc>
              <a:spcBef>
                <a:spcPts val="600"/>
              </a:spcBef>
              <a:spcAft>
                <a:spcPts val="0"/>
              </a:spcAft>
              <a:buClr>
                <a:schemeClr val="dk1"/>
              </a:buClr>
              <a:buSzPts val="1600"/>
              <a:buNone/>
            </a:pPr>
            <a:r>
              <a:rPr lang="es-ES"/>
              <a:t>Son las abstracciones que se utilizan para representar los componentes del sistema. </a:t>
            </a:r>
            <a:endParaRPr/>
          </a:p>
          <a:p>
            <a:pPr indent="0" lvl="1" marL="265113" rtl="0" algn="l">
              <a:lnSpc>
                <a:spcPct val="100000"/>
              </a:lnSpc>
              <a:spcBef>
                <a:spcPts val="600"/>
              </a:spcBef>
              <a:spcAft>
                <a:spcPts val="0"/>
              </a:spcAft>
              <a:buClr>
                <a:schemeClr val="dk1"/>
              </a:buClr>
              <a:buSzPts val="1600"/>
              <a:buNone/>
            </a:pPr>
            <a:r>
              <a:rPr lang="es-ES"/>
              <a:t>Estos incluyen cosas como clases, objetos, nodos, componentes, etc.</a:t>
            </a:r>
            <a:endParaRPr/>
          </a:p>
          <a:p>
            <a:pPr indent="-266700" lvl="0" marL="266700" rtl="0" algn="l">
              <a:lnSpc>
                <a:spcPct val="100000"/>
              </a:lnSpc>
              <a:spcBef>
                <a:spcPts val="1200"/>
              </a:spcBef>
              <a:spcAft>
                <a:spcPts val="0"/>
              </a:spcAft>
              <a:buClr>
                <a:schemeClr val="dk1"/>
              </a:buClr>
              <a:buSzPts val="1200"/>
              <a:buChar char="❑"/>
            </a:pPr>
            <a:r>
              <a:rPr lang="es-ES" u="sng"/>
              <a:t>Diagramas:</a:t>
            </a:r>
            <a:endParaRPr/>
          </a:p>
          <a:p>
            <a:pPr indent="0" lvl="1" marL="265113" rtl="0" algn="l">
              <a:lnSpc>
                <a:spcPct val="100000"/>
              </a:lnSpc>
              <a:spcBef>
                <a:spcPts val="600"/>
              </a:spcBef>
              <a:spcAft>
                <a:spcPts val="0"/>
              </a:spcAft>
              <a:buClr>
                <a:schemeClr val="dk1"/>
              </a:buClr>
              <a:buSzPts val="1600"/>
              <a:buNone/>
            </a:pPr>
            <a:r>
              <a:rPr lang="es-ES"/>
              <a:t>Son representaciones gráficas de los elementos de modelado. </a:t>
            </a:r>
            <a:endParaRPr/>
          </a:p>
          <a:p>
            <a:pPr indent="0" lvl="1" marL="265113" rtl="0" algn="l">
              <a:lnSpc>
                <a:spcPct val="100000"/>
              </a:lnSpc>
              <a:spcBef>
                <a:spcPts val="600"/>
              </a:spcBef>
              <a:spcAft>
                <a:spcPts val="0"/>
              </a:spcAft>
              <a:buClr>
                <a:schemeClr val="dk1"/>
              </a:buClr>
              <a:buSzPts val="1600"/>
              <a:buNone/>
            </a:pPr>
            <a:r>
              <a:rPr lang="es-ES"/>
              <a:t>UML define varios tipos de diagramas, cada uno con un propósito específico.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9"/>
          <p:cNvPicPr preferRelativeResize="0"/>
          <p:nvPr>
            <p:ph idx="2" type="pic"/>
          </p:nvPr>
        </p:nvPicPr>
        <p:blipFill rotWithShape="1">
          <a:blip r:embed="rId3">
            <a:alphaModFix/>
          </a:blip>
          <a:srcRect b="0" l="19" r="19" t="0"/>
          <a:stretch/>
        </p:blipFill>
        <p:spPr>
          <a:xfrm>
            <a:off x="688124" y="2966268"/>
            <a:ext cx="7301331" cy="2129717"/>
          </a:xfrm>
          <a:prstGeom prst="rect">
            <a:avLst/>
          </a:prstGeom>
          <a:noFill/>
          <a:ln>
            <a:noFill/>
          </a:ln>
        </p:spPr>
      </p:pic>
      <p:sp>
        <p:nvSpPr>
          <p:cNvPr id="219" name="Google Shape;219;p1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CLASES</a:t>
            </a:r>
            <a:endParaRPr/>
          </a:p>
        </p:txBody>
      </p:sp>
      <p:sp>
        <p:nvSpPr>
          <p:cNvPr id="220" name="Google Shape;220;p1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21" name="Google Shape;221;p1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principalmente para modelar la estructura estática de un sistema.</a:t>
            </a:r>
            <a:endParaRPr/>
          </a:p>
          <a:p>
            <a:pPr indent="-266700" lvl="0" marL="266700" rtl="0" algn="l">
              <a:lnSpc>
                <a:spcPct val="100000"/>
              </a:lnSpc>
              <a:spcBef>
                <a:spcPts val="1200"/>
              </a:spcBef>
              <a:spcAft>
                <a:spcPts val="0"/>
              </a:spcAft>
              <a:buClr>
                <a:schemeClr val="dk1"/>
              </a:buClr>
              <a:buSzPts val="1200"/>
              <a:buChar char="❑"/>
            </a:pPr>
            <a:r>
              <a:rPr lang="es-ES"/>
              <a:t>Este diagrama muestra las clases que componen el sistema, los atributos y métodos que contienen, y las relaciones entre ellas.</a:t>
            </a:r>
            <a:endParaRPr/>
          </a:p>
          <a:p>
            <a:pPr indent="-266700" lvl="0" marL="266700" rtl="0" algn="l">
              <a:lnSpc>
                <a:spcPct val="100000"/>
              </a:lnSpc>
              <a:spcBef>
                <a:spcPts val="1200"/>
              </a:spcBef>
              <a:spcAft>
                <a:spcPts val="0"/>
              </a:spcAft>
              <a:buClr>
                <a:schemeClr val="dk1"/>
              </a:buClr>
              <a:buSzPts val="1200"/>
              <a:buChar char="❑"/>
            </a:pPr>
            <a:r>
              <a:rPr lang="es-ES"/>
              <a:t>Las clases se representan como rectángulos divididos en tres secciones: el nombre de la clase, los atributos y los métodos.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INTRODUCCIÓN</a:t>
            </a:r>
            <a:endParaRPr b="0" i="0" sz="1800" u="none" cap="none" strike="noStrike">
              <a:solidFill>
                <a:schemeClr val="dk1"/>
              </a:solidFill>
              <a:latin typeface="Calibri"/>
              <a:ea typeface="Calibri"/>
              <a:cs typeface="Calibri"/>
              <a:sym typeface="Calibri"/>
            </a:endParaRPr>
          </a:p>
        </p:txBody>
      </p:sp>
      <p:sp>
        <p:nvSpPr>
          <p:cNvPr id="72" name="Google Shape;72;p2"/>
          <p:cNvSpPr txBox="1"/>
          <p:nvPr/>
        </p:nvSpPr>
        <p:spPr>
          <a:xfrm>
            <a:off x="679744" y="753134"/>
            <a:ext cx="7784512" cy="35639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lenguaje de modelado unificado (UML) es un estándar para la representación visual de objetos, estados y procesos dentro de un sistema. Se utiliza principalmente en el desarrollo de software orientado a objetos. Al ampliar el estándar a partir de la versión 2.0, también es adecuado para visualizar procesos empresariales.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Entonces, durante esta sesión: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1" marL="457200" marR="0" rtl="0" algn="l">
              <a:lnSpc>
                <a:spcPct val="100000"/>
              </a:lnSpc>
              <a:spcBef>
                <a:spcPts val="60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Aprenderás </a:t>
            </a:r>
            <a:r>
              <a:rPr b="0" i="0" lang="es-ES" sz="1600" u="none" cap="none" strike="noStrike">
                <a:solidFill>
                  <a:schemeClr val="dk1"/>
                </a:solidFill>
                <a:latin typeface="Calibri"/>
                <a:ea typeface="Calibri"/>
                <a:cs typeface="Calibri"/>
                <a:sym typeface="Calibri"/>
              </a:rPr>
              <a:t>a utilizar el modelado de sistemas como técnica para el análisis.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0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Aprenderás</a:t>
            </a:r>
            <a:r>
              <a:rPr b="0" i="0" lang="es-ES" sz="1600" u="none" cap="none" strike="noStrike">
                <a:solidFill>
                  <a:schemeClr val="dk1"/>
                </a:solidFill>
                <a:latin typeface="Calibri"/>
                <a:ea typeface="Calibri"/>
                <a:cs typeface="Calibri"/>
                <a:sym typeface="Calibri"/>
              </a:rPr>
              <a:t> a modelar sistemas usando Unified Modeling Language (UML).</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00"/>
              </a:spcBef>
              <a:spcAft>
                <a:spcPts val="60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Conocerás </a:t>
            </a:r>
            <a:r>
              <a:rPr b="0" i="0" lang="es-ES" sz="1600" u="none" cap="none" strike="noStrike">
                <a:solidFill>
                  <a:schemeClr val="dk1"/>
                </a:solidFill>
                <a:latin typeface="Calibri"/>
                <a:ea typeface="Calibri"/>
                <a:cs typeface="Calibri"/>
                <a:sym typeface="Calibri"/>
              </a:rPr>
              <a:t>la utilidad de Herramientas CASE para mejorar la productividad en el desarrollo de sistemas.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D-CLASES, COMPONENTES</a:t>
            </a:r>
            <a:endParaRPr/>
          </a:p>
        </p:txBody>
      </p:sp>
      <p:sp>
        <p:nvSpPr>
          <p:cNvPr id="228" name="Google Shape;228;p2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29" name="Google Shape;229;p20"/>
          <p:cNvSpPr txBox="1"/>
          <p:nvPr>
            <p:ph idx="4" type="body"/>
          </p:nvPr>
        </p:nvSpPr>
        <p:spPr>
          <a:xfrm>
            <a:off x="468313" y="1177927"/>
            <a:ext cx="4039032"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Clases</a:t>
            </a:r>
            <a:r>
              <a:rPr lang="es-ES"/>
              <a:t>: Representan los tipos de objetos dentro del sistema. Se muestran como rectángulos con el nombre de la clase.</a:t>
            </a:r>
            <a:endParaRPr/>
          </a:p>
          <a:p>
            <a:pPr indent="-266700" lvl="0" marL="266700" rtl="0" algn="l">
              <a:lnSpc>
                <a:spcPct val="100000"/>
              </a:lnSpc>
              <a:spcBef>
                <a:spcPts val="1200"/>
              </a:spcBef>
              <a:spcAft>
                <a:spcPts val="0"/>
              </a:spcAft>
              <a:buClr>
                <a:schemeClr val="dk1"/>
              </a:buClr>
              <a:buSzPts val="1200"/>
              <a:buChar char="❑"/>
            </a:pPr>
            <a:r>
              <a:rPr b="1" lang="es-ES" u="sng"/>
              <a:t>Atributos</a:t>
            </a:r>
            <a:r>
              <a:rPr lang="es-ES"/>
              <a:t>: Son las variables que pertenecen a una clase. Se listan en la segunda sección del rectángulo.</a:t>
            </a:r>
            <a:endParaRPr/>
          </a:p>
          <a:p>
            <a:pPr indent="-266700" lvl="0" marL="266700" rtl="0" algn="l">
              <a:lnSpc>
                <a:spcPct val="100000"/>
              </a:lnSpc>
              <a:spcBef>
                <a:spcPts val="1200"/>
              </a:spcBef>
              <a:spcAft>
                <a:spcPts val="0"/>
              </a:spcAft>
              <a:buClr>
                <a:schemeClr val="dk1"/>
              </a:buClr>
              <a:buSzPts val="1200"/>
              <a:buChar char="❑"/>
            </a:pPr>
            <a:r>
              <a:rPr b="1" lang="es-ES" u="sng"/>
              <a:t>Métodos</a:t>
            </a:r>
            <a:r>
              <a:rPr lang="es-ES"/>
              <a:t>: Son las funciones que puede realizar una clase. Se listan en la tercera sección del rectángulo.</a:t>
            </a:r>
            <a:endParaRPr/>
          </a:p>
          <a:p>
            <a:pPr indent="-266700" lvl="0" marL="266700" rtl="0" algn="l">
              <a:lnSpc>
                <a:spcPct val="100000"/>
              </a:lnSpc>
              <a:spcBef>
                <a:spcPts val="1200"/>
              </a:spcBef>
              <a:spcAft>
                <a:spcPts val="0"/>
              </a:spcAft>
              <a:buClr>
                <a:schemeClr val="dk1"/>
              </a:buClr>
              <a:buSzPts val="1200"/>
              <a:buChar char="❑"/>
            </a:pPr>
            <a:r>
              <a:rPr b="1" lang="es-ES" u="sng"/>
              <a:t>Relaciones</a:t>
            </a:r>
            <a:r>
              <a:rPr lang="es-ES"/>
              <a:t>: Indican cómo las clases interactúan entre sí. Las relaciones pueden ser de varios tipos, como asociación, herencia, composición, entre otros.</a:t>
            </a:r>
            <a:endParaRPr/>
          </a:p>
        </p:txBody>
      </p:sp>
      <p:pic>
        <p:nvPicPr>
          <p:cNvPr id="230" name="Google Shape;230;p20"/>
          <p:cNvPicPr preferRelativeResize="0"/>
          <p:nvPr>
            <p:ph idx="2" type="pic"/>
          </p:nvPr>
        </p:nvPicPr>
        <p:blipFill rotWithShape="1">
          <a:blip r:embed="rId3">
            <a:alphaModFix/>
          </a:blip>
          <a:srcRect b="373" l="0" r="0" t="372"/>
          <a:stretch/>
        </p:blipFill>
        <p:spPr>
          <a:xfrm>
            <a:off x="4800091" y="809626"/>
            <a:ext cx="3875597" cy="42152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37" name="Google Shape;237;p21"/>
          <p:cNvSpPr/>
          <p:nvPr/>
        </p:nvSpPr>
        <p:spPr>
          <a:xfrm>
            <a:off x="604981" y="714772"/>
            <a:ext cx="60267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D-CLASES, SISTEMA DE COMERCIO ELECTRÓNICO</a:t>
            </a:r>
            <a:endParaRPr b="1" i="0" sz="1600" u="none" cap="none" strike="noStrike">
              <a:solidFill>
                <a:schemeClr val="dk1"/>
              </a:solidFill>
              <a:latin typeface="Calibri"/>
              <a:ea typeface="Calibri"/>
              <a:cs typeface="Calibri"/>
              <a:sym typeface="Calibri"/>
            </a:endParaRPr>
          </a:p>
        </p:txBody>
      </p:sp>
      <p:sp>
        <p:nvSpPr>
          <p:cNvPr id="238" name="Google Shape;238;p21"/>
          <p:cNvSpPr/>
          <p:nvPr/>
        </p:nvSpPr>
        <p:spPr>
          <a:xfrm>
            <a:off x="618835" y="1206196"/>
            <a:ext cx="7980219" cy="3562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Imaginemos un sistema de comercio electrónico simple. Podríamos tener las siguientes clases: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0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Usuario: </a:t>
            </a:r>
            <a:r>
              <a:rPr b="0" i="0" lang="es-ES" sz="1600" u="none" cap="none" strike="noStrike">
                <a:solidFill>
                  <a:schemeClr val="dk1"/>
                </a:solidFill>
                <a:latin typeface="Calibri"/>
                <a:ea typeface="Calibri"/>
                <a:cs typeface="Calibri"/>
                <a:sym typeface="Calibri"/>
              </a:rPr>
              <a:t>Representa a un usuario del sistema.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Atributos: ID, nombre, correo Electrónico, contraseña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Métodos: iniciarSesion(), cerrarSesion(), verHistorial()</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Producto: </a:t>
            </a:r>
            <a:r>
              <a:rPr b="0" i="0" lang="es-ES" sz="1600" u="none" cap="none" strike="noStrike">
                <a:solidFill>
                  <a:schemeClr val="dk1"/>
                </a:solidFill>
                <a:latin typeface="Calibri"/>
                <a:ea typeface="Calibri"/>
                <a:cs typeface="Calibri"/>
                <a:sym typeface="Calibri"/>
              </a:rPr>
              <a:t>Representa un producto en venta.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Atributos: ID, nombre, descripcion, precio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Métodos: verDetalles(), verStock()</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Carrito: </a:t>
            </a:r>
            <a:r>
              <a:rPr b="0" i="0" lang="es-ES" sz="1600" u="none" cap="none" strike="noStrike">
                <a:solidFill>
                  <a:schemeClr val="dk1"/>
                </a:solidFill>
                <a:latin typeface="Calibri"/>
                <a:ea typeface="Calibri"/>
                <a:cs typeface="Calibri"/>
                <a:sym typeface="Calibri"/>
              </a:rPr>
              <a:t>Representa el carrito de compras de un usuario.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Atributos: ID, usuarioID, productos[]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Métodos: agregarProducto(), eliminarProducto(), calcularTotal()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45" name="Google Shape;245;p22"/>
          <p:cNvSpPr/>
          <p:nvPr/>
        </p:nvSpPr>
        <p:spPr>
          <a:xfrm>
            <a:off x="604981" y="714772"/>
            <a:ext cx="60267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D-CLASES, SISTEMA DE COMERCIO ELECTRÓNICO</a:t>
            </a:r>
            <a:endParaRPr b="1" i="0" sz="1600" u="none" cap="none" strike="noStrike">
              <a:solidFill>
                <a:schemeClr val="dk1"/>
              </a:solidFill>
              <a:latin typeface="Calibri"/>
              <a:ea typeface="Calibri"/>
              <a:cs typeface="Calibri"/>
              <a:sym typeface="Calibri"/>
            </a:endParaRPr>
          </a:p>
        </p:txBody>
      </p:sp>
      <p:sp>
        <p:nvSpPr>
          <p:cNvPr id="246" name="Google Shape;246;p22"/>
          <p:cNvSpPr/>
          <p:nvPr/>
        </p:nvSpPr>
        <p:spPr>
          <a:xfrm>
            <a:off x="618835" y="1206196"/>
            <a:ext cx="7980219" cy="22544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Pedido: </a:t>
            </a:r>
            <a:r>
              <a:rPr b="0" i="0" lang="es-ES" sz="1600" u="none" cap="none" strike="noStrike">
                <a:solidFill>
                  <a:schemeClr val="dk1"/>
                </a:solidFill>
                <a:latin typeface="Calibri"/>
                <a:ea typeface="Calibri"/>
                <a:cs typeface="Calibri"/>
                <a:sym typeface="Calibri"/>
              </a:rPr>
              <a:t>Representa un pedido realizado por un usuario.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Atributos: ID, usuarioID, estado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Métodos: realizarPedido(), cancelarPedido()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Las relaciones podrían ser:</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Usuario tiene un Carrito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Carrito contiene múltiples Productos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Usuario puede tener múltiples Pedidos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3"/>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
        <p:nvSpPr>
          <p:cNvPr id="253" name="Google Shape;253;p23"/>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CASOS DE USO</a:t>
            </a:r>
            <a:endParaRPr/>
          </a:p>
        </p:txBody>
      </p:sp>
      <p:sp>
        <p:nvSpPr>
          <p:cNvPr id="254" name="Google Shape;254;p2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55" name="Google Shape;255;p23"/>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para representar las funcionalidades de un sistema desde el punto de vista de los usuarios o “actores”.</a:t>
            </a:r>
            <a:endParaRPr/>
          </a:p>
          <a:p>
            <a:pPr indent="-266700" lvl="0" marL="266700" rtl="0" algn="l">
              <a:lnSpc>
                <a:spcPct val="100000"/>
              </a:lnSpc>
              <a:spcBef>
                <a:spcPts val="1200"/>
              </a:spcBef>
              <a:spcAft>
                <a:spcPts val="0"/>
              </a:spcAft>
              <a:buClr>
                <a:schemeClr val="dk1"/>
              </a:buClr>
              <a:buSzPts val="1200"/>
              <a:buChar char="❑"/>
            </a:pPr>
            <a:r>
              <a:rPr lang="es-ES"/>
              <a:t>Los actores pueden ser personas, sistemas o entidades que interactúan con el sistema. </a:t>
            </a:r>
            <a:endParaRPr/>
          </a:p>
          <a:p>
            <a:pPr indent="-266700" lvl="0" marL="266700" rtl="0" algn="l">
              <a:lnSpc>
                <a:spcPct val="100000"/>
              </a:lnSpc>
              <a:spcBef>
                <a:spcPts val="1200"/>
              </a:spcBef>
              <a:spcAft>
                <a:spcPts val="0"/>
              </a:spcAft>
              <a:buClr>
                <a:schemeClr val="dk1"/>
              </a:buClr>
              <a:buSzPts val="1200"/>
              <a:buChar char="❑"/>
            </a:pPr>
            <a:r>
              <a:rPr lang="es-ES"/>
              <a:t>Los casos de uso son las operaciones o funciones que el sistema puede realizar en respuesta a una solicitud de un actor.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4"/>
          <p:cNvPicPr preferRelativeResize="0"/>
          <p:nvPr>
            <p:ph idx="2" type="pic"/>
          </p:nvPr>
        </p:nvPicPr>
        <p:blipFill rotWithShape="1">
          <a:blip r:embed="rId3">
            <a:alphaModFix/>
          </a:blip>
          <a:srcRect b="373" l="0" r="0" t="372"/>
          <a:stretch/>
        </p:blipFill>
        <p:spPr>
          <a:xfrm>
            <a:off x="4682838" y="804863"/>
            <a:ext cx="4103688" cy="4463362"/>
          </a:xfrm>
          <a:prstGeom prst="rect">
            <a:avLst/>
          </a:prstGeom>
          <a:noFill/>
          <a:ln>
            <a:noFill/>
          </a:ln>
        </p:spPr>
      </p:pic>
      <p:sp>
        <p:nvSpPr>
          <p:cNvPr id="262" name="Google Shape;262;p2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D-CASOS DE USO, COMPONENTES</a:t>
            </a:r>
            <a:endParaRPr/>
          </a:p>
        </p:txBody>
      </p:sp>
      <p:sp>
        <p:nvSpPr>
          <p:cNvPr id="263" name="Google Shape;263;p2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64" name="Google Shape;264;p24"/>
          <p:cNvSpPr txBox="1"/>
          <p:nvPr>
            <p:ph idx="4" type="body"/>
          </p:nvPr>
        </p:nvSpPr>
        <p:spPr>
          <a:xfrm>
            <a:off x="717695" y="1251817"/>
            <a:ext cx="3743469"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Actores</a:t>
            </a:r>
            <a:r>
              <a:rPr lang="es-ES"/>
              <a:t>: Son los usuarios o sistemas que interactúan con el sistema. Se representan como figuras de palo.</a:t>
            </a:r>
            <a:endParaRPr/>
          </a:p>
          <a:p>
            <a:pPr indent="-266700" lvl="0" marL="266700" rtl="0" algn="l">
              <a:lnSpc>
                <a:spcPct val="100000"/>
              </a:lnSpc>
              <a:spcBef>
                <a:spcPts val="1200"/>
              </a:spcBef>
              <a:spcAft>
                <a:spcPts val="0"/>
              </a:spcAft>
              <a:buClr>
                <a:schemeClr val="dk1"/>
              </a:buClr>
              <a:buSzPts val="1200"/>
              <a:buChar char="❑"/>
            </a:pPr>
            <a:r>
              <a:rPr b="1" lang="es-ES" u="sng"/>
              <a:t>Casos de Uso</a:t>
            </a:r>
            <a:r>
              <a:rPr lang="es-ES"/>
              <a:t>: Son las acciones o funciones que el sistema puede realizar. Se representan como óvalos.</a:t>
            </a:r>
            <a:endParaRPr/>
          </a:p>
          <a:p>
            <a:pPr indent="-266700" lvl="0" marL="266700" rtl="0" algn="l">
              <a:lnSpc>
                <a:spcPct val="100000"/>
              </a:lnSpc>
              <a:spcBef>
                <a:spcPts val="1200"/>
              </a:spcBef>
              <a:spcAft>
                <a:spcPts val="0"/>
              </a:spcAft>
              <a:buClr>
                <a:schemeClr val="dk1"/>
              </a:buClr>
              <a:buSzPts val="1200"/>
              <a:buChar char="❑"/>
            </a:pPr>
            <a:r>
              <a:rPr b="1" lang="es-ES" u="sng"/>
              <a:t>Relaciones</a:t>
            </a:r>
            <a:r>
              <a:rPr lang="es-ES"/>
              <a:t>: Indican cómo los actores y los casos de uso interactúan entre sí. Pueden ser relaciones de inclusión, extensión o generalización.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71" name="Google Shape;271;p25"/>
          <p:cNvSpPr/>
          <p:nvPr/>
        </p:nvSpPr>
        <p:spPr>
          <a:xfrm>
            <a:off x="475686" y="807135"/>
            <a:ext cx="63315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D-CASOS DE USO, SISTEMA DE COMERCIO ELECTRÓNICO</a:t>
            </a:r>
            <a:endParaRPr b="1" i="0" sz="1600" u="none" cap="none" strike="noStrike">
              <a:solidFill>
                <a:schemeClr val="dk1"/>
              </a:solidFill>
              <a:latin typeface="Calibri"/>
              <a:ea typeface="Calibri"/>
              <a:cs typeface="Calibri"/>
              <a:sym typeface="Calibri"/>
            </a:endParaRPr>
          </a:p>
        </p:txBody>
      </p:sp>
      <p:sp>
        <p:nvSpPr>
          <p:cNvPr id="272" name="Google Shape;272;p25"/>
          <p:cNvSpPr/>
          <p:nvPr/>
        </p:nvSpPr>
        <p:spPr>
          <a:xfrm>
            <a:off x="475687" y="1192070"/>
            <a:ext cx="780011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Imaginemos un sistema de comercio electrónico con los siguientes actores y casos de uso: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Actores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Cliente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Administrador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Sistema de Pago Externo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Casos de Uso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Buscar Producto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Agregar al Carrito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Realizar Pago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Ver Historial de Compras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Gestionar Inventario (sólo para Administrador)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Procesar Pago (sólo para Sistema de Pago Externo)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79" name="Google Shape;279;p26"/>
          <p:cNvSpPr/>
          <p:nvPr/>
        </p:nvSpPr>
        <p:spPr>
          <a:xfrm>
            <a:off x="475686" y="807135"/>
            <a:ext cx="63315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D-CASOS DE USO, SISTEMA DE COMERCIO ELECTRÓNICO</a:t>
            </a:r>
            <a:endParaRPr b="1" i="0" sz="1600" u="none" cap="none" strike="noStrike">
              <a:solidFill>
                <a:schemeClr val="dk1"/>
              </a:solidFill>
              <a:latin typeface="Calibri"/>
              <a:ea typeface="Calibri"/>
              <a:cs typeface="Calibri"/>
              <a:sym typeface="Calibri"/>
            </a:endParaRPr>
          </a:p>
        </p:txBody>
      </p:sp>
      <p:sp>
        <p:nvSpPr>
          <p:cNvPr id="280" name="Google Shape;280;p26"/>
          <p:cNvSpPr/>
          <p:nvPr/>
        </p:nvSpPr>
        <p:spPr>
          <a:xfrm>
            <a:off x="669635" y="1320999"/>
            <a:ext cx="780011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Relaciones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El Cliente puede “Buscar Producto”, “Agregar al Carrito”, “Realizar Pago” y “Ver Historial de Compras”.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El Administrador puede “Gestionar Inventario”.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El Sistema de Pago Externo se encarga de “Procesar Pago”.</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SECUENCIA</a:t>
            </a:r>
            <a:endParaRPr/>
          </a:p>
        </p:txBody>
      </p:sp>
      <p:sp>
        <p:nvSpPr>
          <p:cNvPr id="287" name="Google Shape;287;p2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88" name="Google Shape;288;p27"/>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just">
              <a:lnSpc>
                <a:spcPct val="100000"/>
              </a:lnSpc>
              <a:spcBef>
                <a:spcPts val="0"/>
              </a:spcBef>
              <a:spcAft>
                <a:spcPts val="0"/>
              </a:spcAft>
              <a:buClr>
                <a:schemeClr val="dk1"/>
              </a:buClr>
              <a:buSzPts val="1200"/>
              <a:buFont typeface="Noto Sans Symbols"/>
              <a:buChar char="❑"/>
            </a:pPr>
            <a:r>
              <a:rPr lang="es-ES"/>
              <a:t>Muestra cómo los objetos interactúan en un período de tiempo específico.</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Este diagrama es especialmente útil para visualizar las interacciones entre objetos y clases en el contexto de un escenario o caso de uso particular.</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En el diagrama, los objetos se representan como rectángulos en la parte superior, y las líneas de vida (una línea vertical debajo de cada objeto) representan el tiempo.</a:t>
            </a:r>
            <a:endParaRPr/>
          </a:p>
        </p:txBody>
      </p:sp>
      <p:pic>
        <p:nvPicPr>
          <p:cNvPr id="289" name="Google Shape;289;p27"/>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D-SECUENCIA, COMPONENTES</a:t>
            </a:r>
            <a:endParaRPr/>
          </a:p>
        </p:txBody>
      </p:sp>
      <p:sp>
        <p:nvSpPr>
          <p:cNvPr id="296" name="Google Shape;296;p2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297" name="Google Shape;297;p28"/>
          <p:cNvSpPr txBox="1"/>
          <p:nvPr>
            <p:ph idx="4" type="body"/>
          </p:nvPr>
        </p:nvSpPr>
        <p:spPr>
          <a:xfrm>
            <a:off x="468313" y="1177927"/>
            <a:ext cx="4316123"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Objetos</a:t>
            </a:r>
            <a:r>
              <a:rPr lang="es-ES"/>
              <a:t>: Representan instancias de clases o actores que participan en el escenario. Se muestran como rectángulos en la parte superior del diagrama.</a:t>
            </a:r>
            <a:endParaRPr/>
          </a:p>
          <a:p>
            <a:pPr indent="-266700" lvl="0" marL="266700" rtl="0" algn="l">
              <a:lnSpc>
                <a:spcPct val="100000"/>
              </a:lnSpc>
              <a:spcBef>
                <a:spcPts val="1200"/>
              </a:spcBef>
              <a:spcAft>
                <a:spcPts val="0"/>
              </a:spcAft>
              <a:buClr>
                <a:schemeClr val="dk1"/>
              </a:buClr>
              <a:buSzPts val="1200"/>
              <a:buChar char="❑"/>
            </a:pPr>
            <a:r>
              <a:rPr b="1" lang="es-ES" u="sng"/>
              <a:t>Líneas de Vida</a:t>
            </a:r>
            <a:r>
              <a:rPr lang="es-ES"/>
              <a:t>: Representan el tiempo durante el cual un objeto está activo en el escenario. Son líneas verticales debajo de cada objeto.</a:t>
            </a:r>
            <a:endParaRPr/>
          </a:p>
          <a:p>
            <a:pPr indent="-266700" lvl="0" marL="266700" rtl="0" algn="l">
              <a:lnSpc>
                <a:spcPct val="100000"/>
              </a:lnSpc>
              <a:spcBef>
                <a:spcPts val="1200"/>
              </a:spcBef>
              <a:spcAft>
                <a:spcPts val="0"/>
              </a:spcAft>
              <a:buClr>
                <a:schemeClr val="dk1"/>
              </a:buClr>
              <a:buSzPts val="1200"/>
              <a:buChar char="❑"/>
            </a:pPr>
            <a:r>
              <a:rPr b="1" lang="es-ES" u="sng"/>
              <a:t>Mensajes</a:t>
            </a:r>
            <a:r>
              <a:rPr lang="es-ES"/>
              <a:t>: Son las interacciones o comunicaciones entre objetos. Se representan como flechas entre las líneas de vida.</a:t>
            </a:r>
            <a:endParaRPr/>
          </a:p>
          <a:p>
            <a:pPr indent="-266700" lvl="0" marL="266700" rtl="0" algn="l">
              <a:lnSpc>
                <a:spcPct val="100000"/>
              </a:lnSpc>
              <a:spcBef>
                <a:spcPts val="1200"/>
              </a:spcBef>
              <a:spcAft>
                <a:spcPts val="0"/>
              </a:spcAft>
              <a:buClr>
                <a:schemeClr val="dk1"/>
              </a:buClr>
              <a:buSzPts val="1200"/>
              <a:buChar char="❑"/>
            </a:pPr>
            <a:r>
              <a:rPr b="1" lang="es-ES" u="sng"/>
              <a:t>Activación</a:t>
            </a:r>
            <a:r>
              <a:rPr lang="es-ES"/>
              <a:t>: Es un rectángulo delgado que se dibuja en la línea de vida para mostrar cuándo un objeto está activo o en proceso.</a:t>
            </a:r>
            <a:endParaRPr/>
          </a:p>
        </p:txBody>
      </p:sp>
      <p:pic>
        <p:nvPicPr>
          <p:cNvPr id="298" name="Google Shape;298;p28"/>
          <p:cNvPicPr preferRelativeResize="0"/>
          <p:nvPr>
            <p:ph idx="2" type="pic"/>
          </p:nvPr>
        </p:nvPicPr>
        <p:blipFill rotWithShape="1">
          <a:blip r:embed="rId3">
            <a:alphaModFix/>
          </a:blip>
          <a:srcRect b="373" l="0" r="0" t="372"/>
          <a:stretch/>
        </p:blipFill>
        <p:spPr>
          <a:xfrm>
            <a:off x="4901863" y="932728"/>
            <a:ext cx="3773824" cy="41045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05" name="Google Shape;305;p29"/>
          <p:cNvSpPr txBox="1"/>
          <p:nvPr>
            <p:ph idx="1" type="body"/>
          </p:nvPr>
        </p:nvSpPr>
        <p:spPr>
          <a:xfrm>
            <a:off x="542204"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D-SECUENCIA, SISTEMA DE COMERCIO ELECTRÓNICO</a:t>
            </a:r>
            <a:endParaRPr/>
          </a:p>
        </p:txBody>
      </p:sp>
      <p:sp>
        <p:nvSpPr>
          <p:cNvPr id="306" name="Google Shape;306;p29"/>
          <p:cNvSpPr txBox="1"/>
          <p:nvPr>
            <p:ph idx="4" type="body"/>
          </p:nvPr>
        </p:nvSpPr>
        <p:spPr>
          <a:xfrm>
            <a:off x="625331" y="1528375"/>
            <a:ext cx="8207375" cy="24740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Imaginemos el escenario de “Realizar una Compra” en un sistema de comercio electrónico. Los objetos involucrados podrían ser:</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Cliente</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Interfaz de Usuario (UI)</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Carrito</a:t>
            </a:r>
            <a:endParaRPr/>
          </a:p>
          <a:p>
            <a:pPr indent="-266700" lvl="0" marL="266700" rtl="0" algn="just">
              <a:lnSpc>
                <a:spcPct val="100000"/>
              </a:lnSpc>
              <a:spcBef>
                <a:spcPts val="1200"/>
              </a:spcBef>
              <a:spcAft>
                <a:spcPts val="0"/>
              </a:spcAft>
              <a:buClr>
                <a:schemeClr val="dk1"/>
              </a:buClr>
              <a:buSzPts val="1200"/>
              <a:buFont typeface="Noto Sans Symbols"/>
              <a:buChar char="❑"/>
            </a:pPr>
            <a:r>
              <a:rPr lang="es-ES"/>
              <a:t>Sistema de Pago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9" name="Google Shape;79;p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EL MODELADO DE SISTEMAS</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13" name="Google Shape;313;p30"/>
          <p:cNvSpPr txBox="1"/>
          <p:nvPr>
            <p:ph idx="1" type="body"/>
          </p:nvPr>
        </p:nvSpPr>
        <p:spPr>
          <a:xfrm>
            <a:off x="542204"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D-SECUENCIA, SISTEMA DE COMERCIO ELECTRÓNICO</a:t>
            </a:r>
            <a:endParaRPr/>
          </a:p>
        </p:txBody>
      </p:sp>
      <p:sp>
        <p:nvSpPr>
          <p:cNvPr id="314" name="Google Shape;314;p30"/>
          <p:cNvSpPr txBox="1"/>
          <p:nvPr>
            <p:ph idx="4" type="body"/>
          </p:nvPr>
        </p:nvSpPr>
        <p:spPr>
          <a:xfrm>
            <a:off x="542204" y="1174364"/>
            <a:ext cx="8207375" cy="373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solidFill>
                  <a:schemeClr val="dk1"/>
                </a:solidFill>
              </a:rPr>
              <a:t>Secuencia de Interacciones</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El Cliente inicia la Interfaz de Usuario para ver su Carrito.</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La Interfaz de Usuario solicita al objeto Carrito los artículos y el total.</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El Cliente decide proceder al pago y hace clic en “Realizar Pago”.</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La Interfaz de Usuario envía una solicitud al Sistema de Pago para procesar el pago.</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El Sistema de Pago confirma la transacción y envía una confirmación a la Interfaz de Usuario.</a:t>
            </a:r>
            <a:endParaRPr/>
          </a:p>
          <a:p>
            <a:pPr indent="-265113" lvl="1" marL="531813" rtl="0" algn="l">
              <a:lnSpc>
                <a:spcPct val="100000"/>
              </a:lnSpc>
              <a:spcBef>
                <a:spcPts val="1200"/>
              </a:spcBef>
              <a:spcAft>
                <a:spcPts val="0"/>
              </a:spcAft>
              <a:buClr>
                <a:schemeClr val="dk1"/>
              </a:buClr>
              <a:buSzPts val="1600"/>
              <a:buFont typeface="Calibri"/>
              <a:buAutoNum type="arabicPeriod"/>
            </a:pPr>
            <a:r>
              <a:rPr lang="es-ES"/>
              <a:t>La Interfaz de Usuario muestra un mensaje de “Compra Exitosa” al Cliente.</a:t>
            </a:r>
            <a:endParaRPr/>
          </a:p>
          <a:p>
            <a:pPr indent="0" lvl="0" marL="263525" rtl="0" algn="l">
              <a:lnSpc>
                <a:spcPct val="100000"/>
              </a:lnSpc>
              <a:spcBef>
                <a:spcPts val="1200"/>
              </a:spcBef>
              <a:spcAft>
                <a:spcPts val="0"/>
              </a:spcAft>
              <a:buClr>
                <a:schemeClr val="accent1"/>
              </a:buClr>
              <a:buSzPts val="1200"/>
              <a:buNone/>
            </a:pPr>
            <a:r>
              <a:rPr lang="es-ES">
                <a:solidFill>
                  <a:schemeClr val="accent1"/>
                </a:solidFill>
              </a:rPr>
              <a:t>Cada uno de estos pasos se representaría como un mensaje (flecha) en el Diagrama de Secuencia, mostrando el flujo de interacción entre los objetos.</a:t>
            </a:r>
            <a:endParaRPr/>
          </a:p>
          <a:p>
            <a:pPr indent="0" lvl="0" marL="0" rtl="0" algn="just">
              <a:lnSpc>
                <a:spcPct val="100000"/>
              </a:lnSpc>
              <a:spcBef>
                <a:spcPts val="1200"/>
              </a:spcBef>
              <a:spcAft>
                <a:spcPts val="0"/>
              </a:spcAft>
              <a:buClr>
                <a:schemeClr val="dk1"/>
              </a:buClr>
              <a:buSzPts val="1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
        <p:nvSpPr>
          <p:cNvPr id="321" name="Google Shape;321;p31"/>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ACTIVIDAD</a:t>
            </a:r>
            <a:endParaRPr/>
          </a:p>
        </p:txBody>
      </p:sp>
      <p:sp>
        <p:nvSpPr>
          <p:cNvPr id="322" name="Google Shape;322;p3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23" name="Google Shape;323;p31"/>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para modelar flujos de trabajo dinámicos y procesos dentro de un sistema.</a:t>
            </a:r>
            <a:endParaRPr/>
          </a:p>
          <a:p>
            <a:pPr indent="-266700" lvl="0" marL="266700" rtl="0" algn="l">
              <a:lnSpc>
                <a:spcPct val="100000"/>
              </a:lnSpc>
              <a:spcBef>
                <a:spcPts val="1200"/>
              </a:spcBef>
              <a:spcAft>
                <a:spcPts val="0"/>
              </a:spcAft>
              <a:buClr>
                <a:schemeClr val="dk1"/>
              </a:buClr>
              <a:buSzPts val="1200"/>
              <a:buChar char="❑"/>
            </a:pPr>
            <a:r>
              <a:rPr lang="es-ES"/>
              <a:t>Este tipo de diagrama es especialmente útil para visualizar el flujo de operaciones y las condiciones bajo las cuales se realizan.</a:t>
            </a:r>
            <a:endParaRPr/>
          </a:p>
          <a:p>
            <a:pPr indent="-266700" lvl="0" marL="266700" rtl="0" algn="l">
              <a:lnSpc>
                <a:spcPct val="100000"/>
              </a:lnSpc>
              <a:spcBef>
                <a:spcPts val="1200"/>
              </a:spcBef>
              <a:spcAft>
                <a:spcPts val="0"/>
              </a:spcAft>
              <a:buClr>
                <a:schemeClr val="dk1"/>
              </a:buClr>
              <a:buSzPts val="1200"/>
              <a:buChar char="❑"/>
            </a:pPr>
            <a:r>
              <a:rPr lang="es-ES"/>
              <a:t>Los Diagramas de Actividad son similares a los diagramas de flujo y pueden incluir una variedad de elementos como actividades, decisiones, bifurcaciones y uniones.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2"/>
          <p:cNvPicPr preferRelativeResize="0"/>
          <p:nvPr>
            <p:ph idx="2" type="pic"/>
          </p:nvPr>
        </p:nvPicPr>
        <p:blipFill rotWithShape="1">
          <a:blip r:embed="rId3">
            <a:alphaModFix/>
          </a:blip>
          <a:srcRect b="373" l="0" r="0" t="372"/>
          <a:stretch/>
        </p:blipFill>
        <p:spPr>
          <a:xfrm>
            <a:off x="4959927" y="804863"/>
            <a:ext cx="4103688" cy="4463362"/>
          </a:xfrm>
          <a:prstGeom prst="rect">
            <a:avLst/>
          </a:prstGeom>
          <a:noFill/>
          <a:ln>
            <a:noFill/>
          </a:ln>
        </p:spPr>
      </p:pic>
      <p:sp>
        <p:nvSpPr>
          <p:cNvPr id="330" name="Google Shape;330;p3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D-ACTIVIDAD, COMPONENTES</a:t>
            </a:r>
            <a:endParaRPr/>
          </a:p>
        </p:txBody>
      </p:sp>
      <p:sp>
        <p:nvSpPr>
          <p:cNvPr id="331" name="Google Shape;331;p3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32" name="Google Shape;332;p32"/>
          <p:cNvSpPr txBox="1"/>
          <p:nvPr>
            <p:ph idx="4" type="body"/>
          </p:nvPr>
        </p:nvSpPr>
        <p:spPr>
          <a:xfrm>
            <a:off x="468313" y="1177927"/>
            <a:ext cx="4583978"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90000"/>
              </a:lnSpc>
              <a:spcBef>
                <a:spcPts val="0"/>
              </a:spcBef>
              <a:spcAft>
                <a:spcPts val="0"/>
              </a:spcAft>
              <a:buClr>
                <a:schemeClr val="dk1"/>
              </a:buClr>
              <a:buSzPts val="1200"/>
              <a:buChar char="❑"/>
            </a:pPr>
            <a:r>
              <a:rPr b="1" lang="es-ES" u="sng"/>
              <a:t>Actividades</a:t>
            </a:r>
            <a:r>
              <a:rPr lang="es-ES"/>
              <a:t>: Representan las tareas o acciones que se realizan. Se muestran como rectángulos redondeados.</a:t>
            </a:r>
            <a:endParaRPr/>
          </a:p>
          <a:p>
            <a:pPr indent="-266700" lvl="0" marL="266700" rtl="0" algn="l">
              <a:lnSpc>
                <a:spcPct val="90000"/>
              </a:lnSpc>
              <a:spcBef>
                <a:spcPts val="1200"/>
              </a:spcBef>
              <a:spcAft>
                <a:spcPts val="0"/>
              </a:spcAft>
              <a:buClr>
                <a:schemeClr val="dk1"/>
              </a:buClr>
              <a:buSzPts val="1200"/>
              <a:buChar char="❑"/>
            </a:pPr>
            <a:r>
              <a:rPr b="1" lang="es-ES" u="sng"/>
              <a:t>Transiciones</a:t>
            </a:r>
            <a:r>
              <a:rPr lang="es-ES"/>
              <a:t>: Son las flechas que conectan actividades, mostrando el flujo de la actividad.</a:t>
            </a:r>
            <a:endParaRPr/>
          </a:p>
          <a:p>
            <a:pPr indent="-266700" lvl="0" marL="266700" rtl="0" algn="l">
              <a:lnSpc>
                <a:spcPct val="90000"/>
              </a:lnSpc>
              <a:spcBef>
                <a:spcPts val="1200"/>
              </a:spcBef>
              <a:spcAft>
                <a:spcPts val="0"/>
              </a:spcAft>
              <a:buClr>
                <a:schemeClr val="dk1"/>
              </a:buClr>
              <a:buSzPts val="1200"/>
              <a:buChar char="❑"/>
            </a:pPr>
            <a:r>
              <a:rPr b="1" lang="es-ES" u="sng"/>
              <a:t>Decisiones</a:t>
            </a:r>
            <a:r>
              <a:rPr lang="es-ES"/>
              <a:t>: Representan puntos en los que se toman decisiones, generalmente mostrados como diamantes.</a:t>
            </a:r>
            <a:endParaRPr/>
          </a:p>
          <a:p>
            <a:pPr indent="-266700" lvl="0" marL="266700" rtl="0" algn="l">
              <a:lnSpc>
                <a:spcPct val="90000"/>
              </a:lnSpc>
              <a:spcBef>
                <a:spcPts val="1200"/>
              </a:spcBef>
              <a:spcAft>
                <a:spcPts val="0"/>
              </a:spcAft>
              <a:buClr>
                <a:schemeClr val="dk1"/>
              </a:buClr>
              <a:buSzPts val="1200"/>
              <a:buChar char="❑"/>
            </a:pPr>
            <a:r>
              <a:rPr b="1" lang="es-ES" u="sng"/>
              <a:t>Bifurcaciones y Uniones</a:t>
            </a:r>
            <a:r>
              <a:rPr lang="es-ES"/>
              <a:t>: Representan el inicio y la unión de actividades concurrentes. Se muestran como barras gruesas horizontales o verticales.</a:t>
            </a:r>
            <a:endParaRPr/>
          </a:p>
          <a:p>
            <a:pPr indent="-266700" lvl="0" marL="266700" rtl="0" algn="l">
              <a:lnSpc>
                <a:spcPct val="90000"/>
              </a:lnSpc>
              <a:spcBef>
                <a:spcPts val="1200"/>
              </a:spcBef>
              <a:spcAft>
                <a:spcPts val="0"/>
              </a:spcAft>
              <a:buClr>
                <a:schemeClr val="dk1"/>
              </a:buClr>
              <a:buSzPts val="1200"/>
              <a:buChar char="❑"/>
            </a:pPr>
            <a:r>
              <a:rPr b="1" lang="es-ES" u="sng"/>
              <a:t>Eventos de Inicio y Fin</a:t>
            </a:r>
            <a:r>
              <a:rPr lang="es-ES"/>
              <a:t>: Indican el inicio y el fin del flujo de actividad. Se representan como círculos.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39" name="Google Shape;339;p33"/>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D-ACTIVIDAD, SISTEMA DE COMERCIO ELECTRÓNICO</a:t>
            </a:r>
            <a:endParaRPr/>
          </a:p>
        </p:txBody>
      </p:sp>
      <p:sp>
        <p:nvSpPr>
          <p:cNvPr id="340" name="Google Shape;340;p33"/>
          <p:cNvSpPr txBox="1"/>
          <p:nvPr>
            <p:ph idx="4" type="body"/>
          </p:nvPr>
        </p:nvSpPr>
        <p:spPr>
          <a:xfrm>
            <a:off x="936625" y="1343133"/>
            <a:ext cx="7542357" cy="3182685"/>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200"/>
              <a:buNone/>
            </a:pPr>
            <a:r>
              <a:rPr lang="es-ES"/>
              <a:t>Imaginemos el flujo de actividad para el proceso de “Realizar una Compra” en un sistema de comercio electrónico:</a:t>
            </a:r>
            <a:endParaRPr/>
          </a:p>
          <a:p>
            <a:pPr indent="-263525" lvl="0" marL="263525" rtl="0" algn="just">
              <a:lnSpc>
                <a:spcPct val="100000"/>
              </a:lnSpc>
              <a:spcBef>
                <a:spcPts val="1200"/>
              </a:spcBef>
              <a:spcAft>
                <a:spcPts val="0"/>
              </a:spcAft>
              <a:buClr>
                <a:srgbClr val="0070C0"/>
              </a:buClr>
              <a:buSzPts val="1440"/>
              <a:buFont typeface="Calibri"/>
              <a:buAutoNum type="arabicPeriod"/>
            </a:pPr>
            <a:r>
              <a:rPr b="1" lang="es-ES">
                <a:solidFill>
                  <a:srgbClr val="0070C0"/>
                </a:solidFill>
              </a:rPr>
              <a:t>Inicio:</a:t>
            </a:r>
            <a:r>
              <a:rPr lang="es-ES"/>
              <a:t> El usuario accede al sitio web.</a:t>
            </a:r>
            <a:endParaRPr/>
          </a:p>
          <a:p>
            <a:pPr indent="-263525" lvl="0" marL="263525" rtl="0" algn="just">
              <a:lnSpc>
                <a:spcPct val="100000"/>
              </a:lnSpc>
              <a:spcBef>
                <a:spcPts val="1200"/>
              </a:spcBef>
              <a:spcAft>
                <a:spcPts val="0"/>
              </a:spcAft>
              <a:buClr>
                <a:srgbClr val="0070C0"/>
              </a:buClr>
              <a:buSzPts val="1440"/>
              <a:buFont typeface="Calibri"/>
              <a:buAutoNum type="arabicPeriod"/>
            </a:pPr>
            <a:r>
              <a:rPr b="1" lang="es-ES">
                <a:solidFill>
                  <a:srgbClr val="0070C0"/>
                </a:solidFill>
              </a:rPr>
              <a:t>Buscar Producto: </a:t>
            </a:r>
            <a:r>
              <a:rPr lang="es-ES"/>
              <a:t>El usuario busca un producto específico.</a:t>
            </a:r>
            <a:endParaRPr/>
          </a:p>
          <a:p>
            <a:pPr indent="-265113" lvl="1" marL="531813" rtl="0" algn="just">
              <a:lnSpc>
                <a:spcPct val="100000"/>
              </a:lnSpc>
              <a:spcBef>
                <a:spcPts val="300"/>
              </a:spcBef>
              <a:spcAft>
                <a:spcPts val="0"/>
              </a:spcAft>
              <a:buClr>
                <a:schemeClr val="dk1"/>
              </a:buClr>
              <a:buSzPts val="1600"/>
              <a:buChar char="→"/>
            </a:pPr>
            <a:r>
              <a:rPr lang="es-ES"/>
              <a:t>Decisión: ¿Encontró el producto?</a:t>
            </a:r>
            <a:endParaRPr/>
          </a:p>
          <a:p>
            <a:pPr indent="-169861" lvl="2" marL="712788" rtl="0" algn="just">
              <a:lnSpc>
                <a:spcPct val="100000"/>
              </a:lnSpc>
              <a:spcBef>
                <a:spcPts val="300"/>
              </a:spcBef>
              <a:spcAft>
                <a:spcPts val="0"/>
              </a:spcAft>
              <a:buClr>
                <a:schemeClr val="dk1"/>
              </a:buClr>
              <a:buSzPts val="1600"/>
              <a:buFont typeface="Calibri"/>
              <a:buChar char="-"/>
            </a:pPr>
            <a:r>
              <a:rPr lang="es-ES"/>
              <a:t>Sí: Continuar.</a:t>
            </a:r>
            <a:endParaRPr/>
          </a:p>
          <a:p>
            <a:pPr indent="-169861" lvl="2" marL="712788" rtl="0" algn="just">
              <a:lnSpc>
                <a:spcPct val="100000"/>
              </a:lnSpc>
              <a:spcBef>
                <a:spcPts val="300"/>
              </a:spcBef>
              <a:spcAft>
                <a:spcPts val="0"/>
              </a:spcAft>
              <a:buClr>
                <a:schemeClr val="dk1"/>
              </a:buClr>
              <a:buSzPts val="1600"/>
              <a:buFont typeface="Calibri"/>
              <a:buChar char="-"/>
            </a:pPr>
            <a:r>
              <a:rPr lang="es-ES"/>
              <a:t>No: Volver a buscar.</a:t>
            </a:r>
            <a:endParaRPr/>
          </a:p>
          <a:p>
            <a:pPr indent="-263525" lvl="0" marL="263525" rtl="0" algn="just">
              <a:lnSpc>
                <a:spcPct val="100000"/>
              </a:lnSpc>
              <a:spcBef>
                <a:spcPts val="1200"/>
              </a:spcBef>
              <a:spcAft>
                <a:spcPts val="0"/>
              </a:spcAft>
              <a:buClr>
                <a:srgbClr val="0070C0"/>
              </a:buClr>
              <a:buSzPts val="1440"/>
              <a:buFont typeface="Calibri"/>
              <a:buAutoNum type="arabicPeriod"/>
            </a:pPr>
            <a:r>
              <a:rPr b="1" lang="es-ES">
                <a:solidFill>
                  <a:srgbClr val="0070C0"/>
                </a:solidFill>
              </a:rPr>
              <a:t>Agregar al Carrito: </a:t>
            </a:r>
            <a:r>
              <a:rPr lang="es-ES"/>
              <a:t>El usuario agrega el producto al carrito.</a:t>
            </a:r>
            <a:endParaRPr sz="1400">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47" name="Google Shape;347;p34"/>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D-ACTIVIDAD, SISTEMA DE COMERCIO ELECTRÓNICO</a:t>
            </a:r>
            <a:endParaRPr/>
          </a:p>
        </p:txBody>
      </p:sp>
      <p:sp>
        <p:nvSpPr>
          <p:cNvPr id="348" name="Google Shape;348;p34"/>
          <p:cNvSpPr txBox="1"/>
          <p:nvPr>
            <p:ph idx="4" type="body"/>
          </p:nvPr>
        </p:nvSpPr>
        <p:spPr>
          <a:xfrm>
            <a:off x="791586" y="1343134"/>
            <a:ext cx="7604269" cy="341359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70C0"/>
              </a:buClr>
              <a:buSzPts val="1440"/>
              <a:buFont typeface="Calibri"/>
              <a:buAutoNum type="arabicPeriod" startAt="4"/>
            </a:pPr>
            <a:r>
              <a:rPr b="1" lang="es-ES">
                <a:solidFill>
                  <a:srgbClr val="0070C0"/>
                </a:solidFill>
              </a:rPr>
              <a:t>Ver Carrito: </a:t>
            </a:r>
            <a:r>
              <a:rPr lang="es-ES"/>
              <a:t>El usuario revisa los artículos en el carrito.</a:t>
            </a:r>
            <a:endParaRPr/>
          </a:p>
          <a:p>
            <a:pPr indent="-265113" lvl="1" marL="531813" rtl="0" algn="l">
              <a:lnSpc>
                <a:spcPct val="100000"/>
              </a:lnSpc>
              <a:spcBef>
                <a:spcPts val="300"/>
              </a:spcBef>
              <a:spcAft>
                <a:spcPts val="0"/>
              </a:spcAft>
              <a:buClr>
                <a:schemeClr val="dk1"/>
              </a:buClr>
              <a:buSzPts val="1600"/>
              <a:buChar char="→"/>
            </a:pPr>
            <a:r>
              <a:rPr lang="es-ES"/>
              <a:t>Decisión: ¿Proceder al pago?</a:t>
            </a:r>
            <a:endParaRPr/>
          </a:p>
          <a:p>
            <a:pPr indent="-342900" lvl="2" marL="885825" rtl="0" algn="l">
              <a:lnSpc>
                <a:spcPct val="100000"/>
              </a:lnSpc>
              <a:spcBef>
                <a:spcPts val="300"/>
              </a:spcBef>
              <a:spcAft>
                <a:spcPts val="0"/>
              </a:spcAft>
              <a:buClr>
                <a:schemeClr val="dk1"/>
              </a:buClr>
              <a:buSzPts val="1600"/>
              <a:buChar char="▪"/>
            </a:pPr>
            <a:r>
              <a:rPr lang="es-ES"/>
              <a:t>Sí: Continuar.</a:t>
            </a:r>
            <a:endParaRPr/>
          </a:p>
          <a:p>
            <a:pPr indent="-342900" lvl="2" marL="885825" rtl="0" algn="l">
              <a:lnSpc>
                <a:spcPct val="100000"/>
              </a:lnSpc>
              <a:spcBef>
                <a:spcPts val="300"/>
              </a:spcBef>
              <a:spcAft>
                <a:spcPts val="0"/>
              </a:spcAft>
              <a:buClr>
                <a:schemeClr val="dk1"/>
              </a:buClr>
              <a:buSzPts val="1600"/>
              <a:buChar char="▪"/>
            </a:pPr>
            <a:r>
              <a:rPr lang="es-ES"/>
              <a:t>No: Eliminar productos o seguir comprando.</a:t>
            </a:r>
            <a:endParaRPr/>
          </a:p>
          <a:p>
            <a:pPr indent="-263525" lvl="0" marL="263525" rtl="0" algn="l">
              <a:lnSpc>
                <a:spcPct val="100000"/>
              </a:lnSpc>
              <a:spcBef>
                <a:spcPts val="1200"/>
              </a:spcBef>
              <a:spcAft>
                <a:spcPts val="0"/>
              </a:spcAft>
              <a:buClr>
                <a:srgbClr val="0070C0"/>
              </a:buClr>
              <a:buSzPts val="1440"/>
              <a:buFont typeface="Calibri"/>
              <a:buAutoNum type="arabicPeriod" startAt="4"/>
            </a:pPr>
            <a:r>
              <a:rPr b="1" lang="es-ES">
                <a:solidFill>
                  <a:srgbClr val="0070C0"/>
                </a:solidFill>
              </a:rPr>
              <a:t>Realizar Pago: </a:t>
            </a:r>
            <a:r>
              <a:rPr lang="es-ES"/>
              <a:t>El usuario ingresa los detalles de pago.</a:t>
            </a:r>
            <a:endParaRPr/>
          </a:p>
          <a:p>
            <a:pPr indent="-263525" lvl="0" marL="263525" rtl="0" algn="l">
              <a:lnSpc>
                <a:spcPct val="100000"/>
              </a:lnSpc>
              <a:spcBef>
                <a:spcPts val="1200"/>
              </a:spcBef>
              <a:spcAft>
                <a:spcPts val="0"/>
              </a:spcAft>
              <a:buClr>
                <a:srgbClr val="0070C0"/>
              </a:buClr>
              <a:buSzPts val="1440"/>
              <a:buFont typeface="Calibri"/>
              <a:buAutoNum type="arabicPeriod" startAt="4"/>
            </a:pPr>
            <a:r>
              <a:rPr b="1" lang="es-ES">
                <a:solidFill>
                  <a:srgbClr val="0070C0"/>
                </a:solidFill>
              </a:rPr>
              <a:t>Confirmación: </a:t>
            </a:r>
            <a:r>
              <a:rPr lang="es-ES"/>
              <a:t>El sistema confirma la compra.</a:t>
            </a:r>
            <a:endParaRPr/>
          </a:p>
          <a:p>
            <a:pPr indent="-263525" lvl="0" marL="263525" rtl="0" algn="l">
              <a:lnSpc>
                <a:spcPct val="100000"/>
              </a:lnSpc>
              <a:spcBef>
                <a:spcPts val="1200"/>
              </a:spcBef>
              <a:spcAft>
                <a:spcPts val="0"/>
              </a:spcAft>
              <a:buClr>
                <a:srgbClr val="0070C0"/>
              </a:buClr>
              <a:buSzPts val="1440"/>
              <a:buFont typeface="Calibri"/>
              <a:buAutoNum type="arabicPeriod" startAt="4"/>
            </a:pPr>
            <a:r>
              <a:rPr b="1" lang="es-ES">
                <a:solidFill>
                  <a:srgbClr val="0070C0"/>
                </a:solidFill>
              </a:rPr>
              <a:t>Fin: </a:t>
            </a:r>
            <a:r>
              <a:rPr lang="es-ES"/>
              <a:t>El usuario recibe un correo electrónico de confirmación.</a:t>
            </a:r>
            <a:endParaRPr/>
          </a:p>
          <a:p>
            <a:pPr indent="0" lvl="0" marL="0" rtl="0" algn="l">
              <a:lnSpc>
                <a:spcPct val="100000"/>
              </a:lnSpc>
              <a:spcBef>
                <a:spcPts val="1200"/>
              </a:spcBef>
              <a:spcAft>
                <a:spcPts val="0"/>
              </a:spcAft>
              <a:buClr>
                <a:schemeClr val="accent1"/>
              </a:buClr>
              <a:buSzPts val="1050"/>
              <a:buNone/>
            </a:pPr>
            <a:r>
              <a:rPr lang="es-ES" sz="1400">
                <a:solidFill>
                  <a:schemeClr val="accent1"/>
                </a:solidFill>
              </a:rPr>
              <a:t>Cada uno de estos pasos se representaría como una actividad en el Diagrama de Actividad, y las decisiones como diamantes que bifurcan el flujo.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5"/>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
        <p:nvSpPr>
          <p:cNvPr id="355" name="Google Shape;355;p35"/>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COMPONENTES</a:t>
            </a:r>
            <a:endParaRPr/>
          </a:p>
        </p:txBody>
      </p:sp>
      <p:sp>
        <p:nvSpPr>
          <p:cNvPr id="356" name="Google Shape;356;p3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57" name="Google Shape;357;p35"/>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para visualizar la organización y disposición de los componentes de software en un sistema. </a:t>
            </a:r>
            <a:endParaRPr/>
          </a:p>
          <a:p>
            <a:pPr indent="-266700" lvl="0" marL="266700" rtl="0" algn="l">
              <a:lnSpc>
                <a:spcPct val="100000"/>
              </a:lnSpc>
              <a:spcBef>
                <a:spcPts val="1200"/>
              </a:spcBef>
              <a:spcAft>
                <a:spcPts val="0"/>
              </a:spcAft>
              <a:buClr>
                <a:schemeClr val="dk1"/>
              </a:buClr>
              <a:buSzPts val="1200"/>
              <a:buChar char="❑"/>
            </a:pPr>
            <a:r>
              <a:rPr lang="es-ES"/>
              <a:t>Este tipo de diagrama es especialmente útil para representar la arquitectura de alto nivel de un sistema, mostrando cómo los diferentes componentes interactúan entre sí a través de interfaces y dependencias.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D-COMPONENTES, COMPONENTES </a:t>
            </a:r>
            <a:endParaRPr/>
          </a:p>
        </p:txBody>
      </p:sp>
      <p:sp>
        <p:nvSpPr>
          <p:cNvPr id="364" name="Google Shape;364;p3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65" name="Google Shape;365;p36"/>
          <p:cNvSpPr txBox="1"/>
          <p:nvPr>
            <p:ph idx="4" type="body"/>
          </p:nvPr>
        </p:nvSpPr>
        <p:spPr>
          <a:xfrm>
            <a:off x="653040" y="1378352"/>
            <a:ext cx="4343833" cy="3591533"/>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Componentes</a:t>
            </a:r>
            <a:r>
              <a:rPr lang="es-ES"/>
              <a:t>: Son las unidades funcionales del sistema, como módulos, paquetes o subsistemas. Se representan como rectángulos con dos pequeñas rectas en el lado izquierdo.</a:t>
            </a:r>
            <a:endParaRPr/>
          </a:p>
          <a:p>
            <a:pPr indent="-266700" lvl="0" marL="266700" rtl="0" algn="l">
              <a:lnSpc>
                <a:spcPct val="100000"/>
              </a:lnSpc>
              <a:spcBef>
                <a:spcPts val="1200"/>
              </a:spcBef>
              <a:spcAft>
                <a:spcPts val="0"/>
              </a:spcAft>
              <a:buClr>
                <a:schemeClr val="dk1"/>
              </a:buClr>
              <a:buSzPts val="1200"/>
              <a:buChar char="❑"/>
            </a:pPr>
            <a:r>
              <a:rPr b="1" lang="es-ES" u="sng"/>
              <a:t>Interfaces</a:t>
            </a:r>
            <a:r>
              <a:rPr lang="es-ES"/>
              <a:t>: Son las “puertas” a través de las cuales los componentes interactúan. Se representan como círculos o lollipops.</a:t>
            </a:r>
            <a:endParaRPr/>
          </a:p>
          <a:p>
            <a:pPr indent="-266700" lvl="0" marL="266700" rtl="0" algn="l">
              <a:lnSpc>
                <a:spcPct val="100000"/>
              </a:lnSpc>
              <a:spcBef>
                <a:spcPts val="1200"/>
              </a:spcBef>
              <a:spcAft>
                <a:spcPts val="0"/>
              </a:spcAft>
              <a:buClr>
                <a:schemeClr val="dk1"/>
              </a:buClr>
              <a:buSzPts val="1200"/>
              <a:buChar char="❑"/>
            </a:pPr>
            <a:r>
              <a:rPr b="1" lang="es-ES" u="sng"/>
              <a:t>Dependencias</a:t>
            </a:r>
            <a:r>
              <a:rPr lang="es-ES"/>
              <a:t>: Son las relaciones que indican que un componente depende de otro. Se representan como flechas punteadas.</a:t>
            </a:r>
            <a:endParaRPr/>
          </a:p>
          <a:p>
            <a:pPr indent="-266700" lvl="0" marL="266700" rtl="0" algn="l">
              <a:lnSpc>
                <a:spcPct val="100000"/>
              </a:lnSpc>
              <a:spcBef>
                <a:spcPts val="1200"/>
              </a:spcBef>
              <a:spcAft>
                <a:spcPts val="0"/>
              </a:spcAft>
              <a:buClr>
                <a:schemeClr val="dk1"/>
              </a:buClr>
              <a:buSzPts val="1200"/>
              <a:buChar char="❑"/>
            </a:pPr>
            <a:r>
              <a:rPr b="1" lang="es-ES" u="sng"/>
              <a:t>Asociaciones</a:t>
            </a:r>
            <a:r>
              <a:rPr lang="es-ES"/>
              <a:t>: Son las conexiones físicas entre componentes. Se representan como líneas sólidas.</a:t>
            </a:r>
            <a:endParaRPr/>
          </a:p>
        </p:txBody>
      </p:sp>
      <p:pic>
        <p:nvPicPr>
          <p:cNvPr id="366" name="Google Shape;366;p36"/>
          <p:cNvPicPr preferRelativeResize="0"/>
          <p:nvPr>
            <p:ph idx="2" type="pic"/>
          </p:nvPr>
        </p:nvPicPr>
        <p:blipFill rotWithShape="1">
          <a:blip r:embed="rId3">
            <a:alphaModFix/>
          </a:blip>
          <a:srcRect b="373" l="0" r="0" t="372"/>
          <a:stretch/>
        </p:blipFill>
        <p:spPr>
          <a:xfrm>
            <a:off x="5159799" y="526471"/>
            <a:ext cx="3901073" cy="42429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73" name="Google Shape;373;p37"/>
          <p:cNvSpPr txBox="1"/>
          <p:nvPr>
            <p:ph idx="1" type="body"/>
          </p:nvPr>
        </p:nvSpPr>
        <p:spPr>
          <a:xfrm>
            <a:off x="616095"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D-COMPONENTES, SISTEMA DE COMERCIO ELECTRÓNICO</a:t>
            </a:r>
            <a:endParaRPr/>
          </a:p>
        </p:txBody>
      </p:sp>
      <p:sp>
        <p:nvSpPr>
          <p:cNvPr id="374" name="Google Shape;374;p37"/>
          <p:cNvSpPr txBox="1"/>
          <p:nvPr>
            <p:ph idx="4" type="body"/>
          </p:nvPr>
        </p:nvSpPr>
        <p:spPr>
          <a:xfrm>
            <a:off x="661785" y="1449627"/>
            <a:ext cx="7835178" cy="281574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Imaginemos un sistema de comercio electrónico con los siguientes componentes: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Interfaz de Usuario (UI): </a:t>
            </a:r>
            <a:r>
              <a:rPr lang="es-ES"/>
              <a:t>Maneja la interacción con el usuario.</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Gestión de Productos: </a:t>
            </a:r>
            <a:r>
              <a:rPr lang="es-ES"/>
              <a:t>Se encarga de todo lo relacionado con los productos, como la búsqueda y el inventario.</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Gestión de Carrito: </a:t>
            </a:r>
            <a:r>
              <a:rPr lang="es-ES"/>
              <a:t>Maneja las operaciones del carrito de compras.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Sistema de Pago: </a:t>
            </a:r>
            <a:r>
              <a:rPr lang="es-ES"/>
              <a:t>Procesa los pagos y transacciones.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Base de Datos: </a:t>
            </a:r>
            <a:r>
              <a:rPr lang="es-ES"/>
              <a:t>Almacena toda la información del sistema.</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81" name="Google Shape;381;p38"/>
          <p:cNvSpPr txBox="1"/>
          <p:nvPr>
            <p:ph idx="1" type="body"/>
          </p:nvPr>
        </p:nvSpPr>
        <p:spPr>
          <a:xfrm>
            <a:off x="616095"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D-COMPONENTES, SISTEMA DE COMERCIO ELECTRÓNICO</a:t>
            </a:r>
            <a:endParaRPr/>
          </a:p>
        </p:txBody>
      </p:sp>
      <p:sp>
        <p:nvSpPr>
          <p:cNvPr id="382" name="Google Shape;382;p38"/>
          <p:cNvSpPr txBox="1"/>
          <p:nvPr>
            <p:ph idx="4" type="body"/>
          </p:nvPr>
        </p:nvSpPr>
        <p:spPr>
          <a:xfrm>
            <a:off x="689986" y="1384453"/>
            <a:ext cx="7993076" cy="3102073"/>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200"/>
              <a:buNone/>
            </a:pPr>
            <a:r>
              <a:rPr b="1" lang="es-ES">
                <a:solidFill>
                  <a:schemeClr val="dk1"/>
                </a:solidFill>
              </a:rPr>
              <a:t>Dependencias y Asociaciones</a:t>
            </a:r>
            <a:endParaRPr/>
          </a:p>
          <a:p>
            <a:pPr indent="-265113" lvl="1" marL="531813" rtl="0" algn="just">
              <a:lnSpc>
                <a:spcPct val="100000"/>
              </a:lnSpc>
              <a:spcBef>
                <a:spcPts val="1200"/>
              </a:spcBef>
              <a:spcAft>
                <a:spcPts val="0"/>
              </a:spcAft>
              <a:buClr>
                <a:schemeClr val="dk1"/>
              </a:buClr>
              <a:buSzPts val="1600"/>
              <a:buChar char="→"/>
            </a:pPr>
            <a:r>
              <a:rPr lang="es-ES"/>
              <a:t>Interfaz de Usuario se comunica con Gestión de Productos para buscar productos.</a:t>
            </a:r>
            <a:endParaRPr/>
          </a:p>
          <a:p>
            <a:pPr indent="-265113" lvl="1" marL="531813" rtl="0" algn="just">
              <a:lnSpc>
                <a:spcPct val="100000"/>
              </a:lnSpc>
              <a:spcBef>
                <a:spcPts val="1200"/>
              </a:spcBef>
              <a:spcAft>
                <a:spcPts val="0"/>
              </a:spcAft>
              <a:buClr>
                <a:schemeClr val="dk1"/>
              </a:buClr>
              <a:buSzPts val="1600"/>
              <a:buChar char="→"/>
            </a:pPr>
            <a:r>
              <a:rPr lang="es-ES"/>
              <a:t>Interfaz de Usuario se comunica con Gestión de Carrito para agregar o eliminar productos del carrito.</a:t>
            </a:r>
            <a:endParaRPr/>
          </a:p>
          <a:p>
            <a:pPr indent="-265113" lvl="1" marL="531813" rtl="0" algn="just">
              <a:lnSpc>
                <a:spcPct val="100000"/>
              </a:lnSpc>
              <a:spcBef>
                <a:spcPts val="1200"/>
              </a:spcBef>
              <a:spcAft>
                <a:spcPts val="0"/>
              </a:spcAft>
              <a:buClr>
                <a:schemeClr val="dk1"/>
              </a:buClr>
              <a:buSzPts val="1600"/>
              <a:buChar char="→"/>
            </a:pPr>
            <a:r>
              <a:rPr lang="es-ES"/>
              <a:t>Gestión de Carrito se comunica con Sistema de Pago para realizar pagos.</a:t>
            </a:r>
            <a:endParaRPr/>
          </a:p>
          <a:p>
            <a:pPr indent="-265113" lvl="1" marL="531813" rtl="0" algn="just">
              <a:lnSpc>
                <a:spcPct val="100000"/>
              </a:lnSpc>
              <a:spcBef>
                <a:spcPts val="1200"/>
              </a:spcBef>
              <a:spcAft>
                <a:spcPts val="0"/>
              </a:spcAft>
              <a:buClr>
                <a:schemeClr val="dk1"/>
              </a:buClr>
              <a:buSzPts val="1600"/>
              <a:buChar char="→"/>
            </a:pPr>
            <a:r>
              <a:rPr lang="es-ES"/>
              <a:t>Todos los componentes anteriores interactúan con la Base de Datos para almacenar y recuperar información.</a:t>
            </a:r>
            <a:endParaRPr/>
          </a:p>
          <a:p>
            <a:pPr indent="0" lvl="0" marL="0" rtl="0" algn="just">
              <a:lnSpc>
                <a:spcPct val="100000"/>
              </a:lnSpc>
              <a:spcBef>
                <a:spcPts val="1200"/>
              </a:spcBef>
              <a:spcAft>
                <a:spcPts val="0"/>
              </a:spcAft>
              <a:buClr>
                <a:schemeClr val="accent1"/>
              </a:buClr>
              <a:buSzPts val="1200"/>
              <a:buNone/>
            </a:pPr>
            <a:r>
              <a:rPr lang="es-ES">
                <a:solidFill>
                  <a:schemeClr val="accent1"/>
                </a:solidFill>
              </a:rPr>
              <a:t>Cada uno de estos componentes y sus interacciones se representan en el Diagrama de Componentes.</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9"/>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
        <p:nvSpPr>
          <p:cNvPr id="389" name="Google Shape;389;p39"/>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DESPLIEGUE</a:t>
            </a:r>
            <a:endParaRPr/>
          </a:p>
        </p:txBody>
      </p:sp>
      <p:sp>
        <p:nvSpPr>
          <p:cNvPr id="390" name="Google Shape;390;p39"/>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91" name="Google Shape;391;p39"/>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para modelar la arquitectura física de un sistema. </a:t>
            </a:r>
            <a:endParaRPr/>
          </a:p>
          <a:p>
            <a:pPr indent="-266700" lvl="0" marL="266700" rtl="0" algn="l">
              <a:lnSpc>
                <a:spcPct val="100000"/>
              </a:lnSpc>
              <a:spcBef>
                <a:spcPts val="1200"/>
              </a:spcBef>
              <a:spcAft>
                <a:spcPts val="0"/>
              </a:spcAft>
              <a:buClr>
                <a:schemeClr val="dk1"/>
              </a:buClr>
              <a:buSzPts val="1200"/>
              <a:buChar char="❑"/>
            </a:pPr>
            <a:r>
              <a:rPr lang="es-ES"/>
              <a:t>Este diagrama muestra cómo los componentes de software se despliegan en el hardware y cómo interactúan entre sí. </a:t>
            </a:r>
            <a:endParaRPr/>
          </a:p>
          <a:p>
            <a:pPr indent="-266700" lvl="0" marL="266700" rtl="0" algn="l">
              <a:lnSpc>
                <a:spcPct val="100000"/>
              </a:lnSpc>
              <a:spcBef>
                <a:spcPts val="1200"/>
              </a:spcBef>
              <a:spcAft>
                <a:spcPts val="0"/>
              </a:spcAft>
              <a:buClr>
                <a:schemeClr val="dk1"/>
              </a:buClr>
              <a:buSzPts val="1200"/>
              <a:buChar char="❑"/>
            </a:pPr>
            <a:r>
              <a:rPr lang="es-ES"/>
              <a:t>Es especialmente útil para entender cómo se distribuye un sistema en múltiples servidores, dispositivos o nodos.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86" name="Google Shape;86;p4"/>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El “modelado de sistemas” en el contexto del análisis y diseño de sistemas de información se refiere al proceso de crear representaciones abstractas o simulaciones de un sistema para entender, analizar, mejorar y comunicar los aspectos estructurales y funcionales del mismo.</a:t>
            </a:r>
            <a:endParaRPr/>
          </a:p>
          <a:p>
            <a:pPr indent="-266700" lvl="0" marL="266700" rtl="0" algn="l">
              <a:lnSpc>
                <a:spcPct val="100000"/>
              </a:lnSpc>
              <a:spcBef>
                <a:spcPts val="1200"/>
              </a:spcBef>
              <a:spcAft>
                <a:spcPts val="0"/>
              </a:spcAft>
              <a:buClr>
                <a:schemeClr val="dk1"/>
              </a:buClr>
              <a:buSzPts val="1200"/>
              <a:buChar char="❑"/>
            </a:pPr>
            <a:r>
              <a:rPr lang="es-ES"/>
              <a:t>Este proceso es una etapa crucial en el ciclo de vida del desarrollo de sistemas de información y abarca varias técnicas y métodos, como diagramas de flujo, diagramas de entidad-relación, modelado UML (Lenguaje Unificado de Modelado), entre otros.</a:t>
            </a:r>
            <a:endParaRPr/>
          </a:p>
        </p:txBody>
      </p:sp>
      <p:sp>
        <p:nvSpPr>
          <p:cNvPr id="87" name="Google Shape;87;p4"/>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¿QUÉ ES?</a:t>
            </a:r>
            <a:endParaRPr/>
          </a:p>
        </p:txBody>
      </p:sp>
      <p:pic>
        <p:nvPicPr>
          <p:cNvPr id="88" name="Google Shape;88;p4"/>
          <p:cNvPicPr preferRelativeResize="0"/>
          <p:nvPr>
            <p:ph idx="2" type="pic"/>
          </p:nvPr>
        </p:nvPicPr>
        <p:blipFill rotWithShape="1">
          <a:blip r:embed="rId3">
            <a:alphaModFix/>
          </a:blip>
          <a:srcRect b="12932" l="0" r="0" t="12933"/>
          <a:stretch/>
        </p:blipFill>
        <p:spPr>
          <a:xfrm>
            <a:off x="1112997" y="3193345"/>
            <a:ext cx="6617840" cy="1930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D-DESPLIEGUE, COMPONENTES</a:t>
            </a:r>
            <a:endParaRPr/>
          </a:p>
        </p:txBody>
      </p:sp>
      <p:sp>
        <p:nvSpPr>
          <p:cNvPr id="398" name="Google Shape;398;p4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399" name="Google Shape;399;p40"/>
          <p:cNvSpPr txBox="1"/>
          <p:nvPr>
            <p:ph idx="4" type="body"/>
          </p:nvPr>
        </p:nvSpPr>
        <p:spPr>
          <a:xfrm>
            <a:off x="555698" y="1261055"/>
            <a:ext cx="4279178"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Nodos</a:t>
            </a:r>
            <a:r>
              <a:rPr lang="es-ES"/>
              <a:t>: Representan las unidades físicas de hardware donde se despliegan los componentes de software. Pueden ser servidores, máquinas virtuales, dispositivos móviles, etc. Se representan como cubos tridimensionales.</a:t>
            </a:r>
            <a:endParaRPr/>
          </a:p>
          <a:p>
            <a:pPr indent="-266700" lvl="0" marL="266700" rtl="0" algn="l">
              <a:lnSpc>
                <a:spcPct val="100000"/>
              </a:lnSpc>
              <a:spcBef>
                <a:spcPts val="1200"/>
              </a:spcBef>
              <a:spcAft>
                <a:spcPts val="0"/>
              </a:spcAft>
              <a:buClr>
                <a:schemeClr val="dk1"/>
              </a:buClr>
              <a:buSzPts val="1200"/>
              <a:buChar char="❑"/>
            </a:pPr>
            <a:r>
              <a:rPr b="1" lang="es-ES" u="sng"/>
              <a:t>Componentes</a:t>
            </a:r>
            <a:r>
              <a:rPr lang="es-ES"/>
              <a:t>: Son las unidades de software que se despliegan en los nodos. Pueden ser aplicaciones, servicios web, bases de datos, etc.</a:t>
            </a:r>
            <a:endParaRPr/>
          </a:p>
          <a:p>
            <a:pPr indent="-266700" lvl="0" marL="266700" rtl="0" algn="l">
              <a:lnSpc>
                <a:spcPct val="100000"/>
              </a:lnSpc>
              <a:spcBef>
                <a:spcPts val="1200"/>
              </a:spcBef>
              <a:spcAft>
                <a:spcPts val="0"/>
              </a:spcAft>
              <a:buClr>
                <a:schemeClr val="dk1"/>
              </a:buClr>
              <a:buSzPts val="1200"/>
              <a:buChar char="❑"/>
            </a:pPr>
            <a:r>
              <a:rPr b="1" lang="es-ES" u="sng"/>
              <a:t>Comunicaciones</a:t>
            </a:r>
            <a:r>
              <a:rPr lang="es-ES"/>
              <a:t>: Son las conexiones físicas o lógicas entre nodos. Pueden ser conexiones de red, enlaces de datos, etc.</a:t>
            </a:r>
            <a:endParaRPr/>
          </a:p>
        </p:txBody>
      </p:sp>
      <p:pic>
        <p:nvPicPr>
          <p:cNvPr id="400" name="Google Shape;400;p40"/>
          <p:cNvPicPr preferRelativeResize="0"/>
          <p:nvPr>
            <p:ph idx="2" type="pic"/>
          </p:nvPr>
        </p:nvPicPr>
        <p:blipFill rotWithShape="1">
          <a:blip r:embed="rId3">
            <a:alphaModFix/>
          </a:blip>
          <a:srcRect b="373" l="0" r="0" t="372"/>
          <a:stretch/>
        </p:blipFill>
        <p:spPr>
          <a:xfrm>
            <a:off x="5097752" y="986632"/>
            <a:ext cx="3688772" cy="4012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1"/>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07" name="Google Shape;407;p41"/>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D-DESPLIEGUE, SISTEMA DE COMERCIO ELECTRÓNICO</a:t>
            </a:r>
            <a:endParaRPr/>
          </a:p>
        </p:txBody>
      </p:sp>
      <p:sp>
        <p:nvSpPr>
          <p:cNvPr id="408" name="Google Shape;408;p41"/>
          <p:cNvSpPr txBox="1"/>
          <p:nvPr>
            <p:ph idx="4" type="body"/>
          </p:nvPr>
        </p:nvSpPr>
        <p:spPr>
          <a:xfrm>
            <a:off x="662276" y="1343133"/>
            <a:ext cx="8207375" cy="32406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Imaginemos un sistema de comercio electrónico con la siguiente arquitectura de despliegue:</a:t>
            </a:r>
            <a:endParaRPr/>
          </a:p>
          <a:p>
            <a:pPr indent="-266700" lvl="0" marL="266700" rtl="0" algn="l">
              <a:lnSpc>
                <a:spcPct val="100000"/>
              </a:lnSpc>
              <a:spcBef>
                <a:spcPts val="1200"/>
              </a:spcBef>
              <a:spcAft>
                <a:spcPts val="0"/>
              </a:spcAft>
              <a:buClr>
                <a:schemeClr val="dk1"/>
              </a:buClr>
              <a:buSzPts val="1200"/>
              <a:buChar char="❑"/>
            </a:pPr>
            <a:r>
              <a:rPr lang="es-ES"/>
              <a:t>Servidor Web: Aloja la interfaz de usuario y la lógica de la aplicación.</a:t>
            </a:r>
            <a:endParaRPr/>
          </a:p>
          <a:p>
            <a:pPr indent="-266700" lvl="0" marL="266700" rtl="0" algn="l">
              <a:lnSpc>
                <a:spcPct val="100000"/>
              </a:lnSpc>
              <a:spcBef>
                <a:spcPts val="1200"/>
              </a:spcBef>
              <a:spcAft>
                <a:spcPts val="0"/>
              </a:spcAft>
              <a:buClr>
                <a:schemeClr val="dk1"/>
              </a:buClr>
              <a:buSzPts val="1200"/>
              <a:buChar char="❑"/>
            </a:pPr>
            <a:r>
              <a:rPr lang="es-ES"/>
              <a:t>Servidor de Aplicaciones: Maneja la lógica de negocio y las operaciones del back-end.</a:t>
            </a:r>
            <a:endParaRPr/>
          </a:p>
          <a:p>
            <a:pPr indent="-266700" lvl="0" marL="266700" rtl="0" algn="l">
              <a:lnSpc>
                <a:spcPct val="100000"/>
              </a:lnSpc>
              <a:spcBef>
                <a:spcPts val="1200"/>
              </a:spcBef>
              <a:spcAft>
                <a:spcPts val="0"/>
              </a:spcAft>
              <a:buClr>
                <a:schemeClr val="dk1"/>
              </a:buClr>
              <a:buSzPts val="1200"/>
              <a:buChar char="❑"/>
            </a:pPr>
            <a:r>
              <a:rPr lang="es-ES"/>
              <a:t>Servidor de Base de Datos: Almacena toda la información del sistema.</a:t>
            </a:r>
            <a:endParaRPr/>
          </a:p>
          <a:p>
            <a:pPr indent="-266700" lvl="0" marL="266700" rtl="0" algn="l">
              <a:lnSpc>
                <a:spcPct val="100000"/>
              </a:lnSpc>
              <a:spcBef>
                <a:spcPts val="1200"/>
              </a:spcBef>
              <a:spcAft>
                <a:spcPts val="0"/>
              </a:spcAft>
              <a:buClr>
                <a:schemeClr val="dk1"/>
              </a:buClr>
              <a:buSzPts val="1200"/>
              <a:buChar char="❑"/>
            </a:pPr>
            <a:r>
              <a:rPr lang="es-ES"/>
              <a:t>Servidor de Pago: Procesa todas las transacciones de pago.</a:t>
            </a:r>
            <a:endParaRPr/>
          </a:p>
          <a:p>
            <a:pPr indent="-266700" lvl="0" marL="266700" rtl="0" algn="l">
              <a:lnSpc>
                <a:spcPct val="100000"/>
              </a:lnSpc>
              <a:spcBef>
                <a:spcPts val="1200"/>
              </a:spcBef>
              <a:spcAft>
                <a:spcPts val="0"/>
              </a:spcAft>
              <a:buClr>
                <a:schemeClr val="dk1"/>
              </a:buClr>
              <a:buSzPts val="1200"/>
              <a:buChar char="❑"/>
            </a:pPr>
            <a:r>
              <a:rPr lang="es-ES"/>
              <a:t>Balanceador de Carga: Distribuye las solicitudes entrantes entre múltiples instancias del servidor web para equilibrar la carga.</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15" name="Google Shape;415;p42"/>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D-DESPLIEGUE, SISTEMA DE COMERCIO ELECTRÓNICO</a:t>
            </a:r>
            <a:endParaRPr/>
          </a:p>
        </p:txBody>
      </p:sp>
      <p:sp>
        <p:nvSpPr>
          <p:cNvPr id="416" name="Google Shape;416;p42"/>
          <p:cNvSpPr txBox="1"/>
          <p:nvPr>
            <p:ph idx="4" type="body"/>
          </p:nvPr>
        </p:nvSpPr>
        <p:spPr>
          <a:xfrm>
            <a:off x="475687" y="1352371"/>
            <a:ext cx="8207375" cy="331451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200"/>
              <a:buNone/>
            </a:pPr>
            <a:r>
              <a:rPr b="1" lang="es-ES">
                <a:solidFill>
                  <a:schemeClr val="dk1"/>
                </a:solidFill>
              </a:rPr>
              <a:t>Comunicaciones</a:t>
            </a:r>
            <a:endParaRPr/>
          </a:p>
          <a:p>
            <a:pPr indent="-265113" lvl="1" marL="531813" rtl="0" algn="just">
              <a:lnSpc>
                <a:spcPct val="100000"/>
              </a:lnSpc>
              <a:spcBef>
                <a:spcPts val="1200"/>
              </a:spcBef>
              <a:spcAft>
                <a:spcPts val="0"/>
              </a:spcAft>
              <a:buClr>
                <a:schemeClr val="dk1"/>
              </a:buClr>
              <a:buSzPts val="1600"/>
              <a:buChar char="→"/>
            </a:pPr>
            <a:r>
              <a:rPr lang="es-ES"/>
              <a:t>El Balanceador de Carga redirige las solicitudes al Servidor Web.</a:t>
            </a:r>
            <a:endParaRPr/>
          </a:p>
          <a:p>
            <a:pPr indent="-265113" lvl="1" marL="531813" rtl="0" algn="just">
              <a:lnSpc>
                <a:spcPct val="100000"/>
              </a:lnSpc>
              <a:spcBef>
                <a:spcPts val="1200"/>
              </a:spcBef>
              <a:spcAft>
                <a:spcPts val="0"/>
              </a:spcAft>
              <a:buClr>
                <a:schemeClr val="dk1"/>
              </a:buClr>
              <a:buSzPts val="1600"/>
              <a:buChar char="→"/>
            </a:pPr>
            <a:r>
              <a:rPr lang="es-ES"/>
              <a:t>El Servidor Web se comunica con el Servidor de Aplicaciones para las operaciones de back-end.</a:t>
            </a:r>
            <a:endParaRPr/>
          </a:p>
          <a:p>
            <a:pPr indent="-265113" lvl="1" marL="531813" rtl="0" algn="just">
              <a:lnSpc>
                <a:spcPct val="100000"/>
              </a:lnSpc>
              <a:spcBef>
                <a:spcPts val="1200"/>
              </a:spcBef>
              <a:spcAft>
                <a:spcPts val="0"/>
              </a:spcAft>
              <a:buClr>
                <a:schemeClr val="dk1"/>
              </a:buClr>
              <a:buSzPts val="1600"/>
              <a:buChar char="→"/>
            </a:pPr>
            <a:r>
              <a:rPr lang="es-ES"/>
              <a:t>El Servidor de Aplicaciones y el Servidor Web interactúan con el Servidor de Base de Datos para almacenar y recuperar datos.</a:t>
            </a:r>
            <a:endParaRPr/>
          </a:p>
          <a:p>
            <a:pPr indent="-265113" lvl="1" marL="531813" rtl="0" algn="just">
              <a:lnSpc>
                <a:spcPct val="100000"/>
              </a:lnSpc>
              <a:spcBef>
                <a:spcPts val="1200"/>
              </a:spcBef>
              <a:spcAft>
                <a:spcPts val="0"/>
              </a:spcAft>
              <a:buClr>
                <a:schemeClr val="dk1"/>
              </a:buClr>
              <a:buSzPts val="1600"/>
              <a:buChar char="→"/>
            </a:pPr>
            <a:r>
              <a:rPr lang="es-ES"/>
              <a:t>El Servidor de Aplicaciones se comunica con el Servidor de Pago para procesar transacciones.</a:t>
            </a:r>
            <a:endParaRPr/>
          </a:p>
          <a:p>
            <a:pPr indent="0" lvl="1" marL="0" rtl="0" algn="just">
              <a:lnSpc>
                <a:spcPct val="100000"/>
              </a:lnSpc>
              <a:spcBef>
                <a:spcPts val="1200"/>
              </a:spcBef>
              <a:spcAft>
                <a:spcPts val="0"/>
              </a:spcAft>
              <a:buClr>
                <a:schemeClr val="accent1"/>
              </a:buClr>
              <a:buSzPts val="1600"/>
              <a:buNone/>
            </a:pPr>
            <a:r>
              <a:rPr lang="es-ES">
                <a:solidFill>
                  <a:schemeClr val="accent1"/>
                </a:solidFill>
              </a:rPr>
              <a:t>Cada uno de estos nodos y sus interacciones se representan en el Diagrama de Despliegue.</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3"/>
          <p:cNvPicPr preferRelativeResize="0"/>
          <p:nvPr>
            <p:ph idx="2" type="pic"/>
          </p:nvPr>
        </p:nvPicPr>
        <p:blipFill rotWithShape="1">
          <a:blip r:embed="rId3">
            <a:alphaModFix/>
          </a:blip>
          <a:srcRect b="0" l="19" r="19" t="0"/>
          <a:stretch/>
        </p:blipFill>
        <p:spPr>
          <a:xfrm>
            <a:off x="475687" y="2877477"/>
            <a:ext cx="8207375" cy="2394000"/>
          </a:xfrm>
          <a:prstGeom prst="rect">
            <a:avLst/>
          </a:prstGeom>
          <a:noFill/>
          <a:ln>
            <a:noFill/>
          </a:ln>
        </p:spPr>
      </p:pic>
      <p:sp>
        <p:nvSpPr>
          <p:cNvPr id="423" name="Google Shape;423;p43"/>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DIAGRAMA DE PAQUETES</a:t>
            </a:r>
            <a:endParaRPr/>
          </a:p>
        </p:txBody>
      </p:sp>
      <p:sp>
        <p:nvSpPr>
          <p:cNvPr id="424" name="Google Shape;424;p4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25" name="Google Shape;425;p43"/>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 para representar la organización de los elementos de un sistema en “paquetes” lógicos. </a:t>
            </a:r>
            <a:endParaRPr/>
          </a:p>
          <a:p>
            <a:pPr indent="-266700" lvl="0" marL="266700" rtl="0" algn="l">
              <a:lnSpc>
                <a:spcPct val="100000"/>
              </a:lnSpc>
              <a:spcBef>
                <a:spcPts val="1200"/>
              </a:spcBef>
              <a:spcAft>
                <a:spcPts val="0"/>
              </a:spcAft>
              <a:buClr>
                <a:schemeClr val="dk1"/>
              </a:buClr>
              <a:buSzPts val="1200"/>
              <a:buChar char="❑"/>
            </a:pPr>
            <a:r>
              <a:rPr lang="es-ES"/>
              <a:t>Estos paquetes pueden contener clases, interfaces, componentes y otros paquetes. </a:t>
            </a:r>
            <a:endParaRPr/>
          </a:p>
          <a:p>
            <a:pPr indent="-266700" lvl="0" marL="266700" rtl="0" algn="l">
              <a:lnSpc>
                <a:spcPct val="100000"/>
              </a:lnSpc>
              <a:spcBef>
                <a:spcPts val="1200"/>
              </a:spcBef>
              <a:spcAft>
                <a:spcPts val="0"/>
              </a:spcAft>
              <a:buClr>
                <a:schemeClr val="dk1"/>
              </a:buClr>
              <a:buSzPts val="1200"/>
              <a:buChar char="❑"/>
            </a:pPr>
            <a:r>
              <a:rPr lang="es-ES"/>
              <a:t>El objetivo principal de este tipo de diagrama es mostrar las diferentes “capas” de un sistema y cómo interactúan entre sí.</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4"/>
          <p:cNvPicPr preferRelativeResize="0"/>
          <p:nvPr>
            <p:ph idx="2" type="pic"/>
          </p:nvPr>
        </p:nvPicPr>
        <p:blipFill rotWithShape="1">
          <a:blip r:embed="rId3">
            <a:alphaModFix/>
          </a:blip>
          <a:srcRect b="373" l="0" r="0" t="372"/>
          <a:stretch/>
        </p:blipFill>
        <p:spPr>
          <a:xfrm>
            <a:off x="4635194" y="517238"/>
            <a:ext cx="4136430" cy="4498974"/>
          </a:xfrm>
          <a:prstGeom prst="rect">
            <a:avLst/>
          </a:prstGeom>
          <a:noFill/>
          <a:ln>
            <a:noFill/>
          </a:ln>
        </p:spPr>
      </p:pic>
      <p:sp>
        <p:nvSpPr>
          <p:cNvPr id="432" name="Google Shape;432;p4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D-PAQUETES, COMPONENTES</a:t>
            </a:r>
            <a:endParaRPr/>
          </a:p>
        </p:txBody>
      </p:sp>
      <p:sp>
        <p:nvSpPr>
          <p:cNvPr id="433" name="Google Shape;433;p4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34" name="Google Shape;434;p44"/>
          <p:cNvSpPr txBox="1"/>
          <p:nvPr>
            <p:ph idx="4" type="body"/>
          </p:nvPr>
        </p:nvSpPr>
        <p:spPr>
          <a:xfrm>
            <a:off x="662278" y="1358319"/>
            <a:ext cx="3669578"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u="sng"/>
              <a:t>Paquetes</a:t>
            </a:r>
            <a:r>
              <a:rPr lang="es-ES"/>
              <a:t>: Son contenedores lógicos que agrupan elementos relacionados del sistema. Se representan como carpetas.</a:t>
            </a:r>
            <a:endParaRPr/>
          </a:p>
          <a:p>
            <a:pPr indent="-266700" lvl="0" marL="266700" rtl="0" algn="l">
              <a:lnSpc>
                <a:spcPct val="100000"/>
              </a:lnSpc>
              <a:spcBef>
                <a:spcPts val="1200"/>
              </a:spcBef>
              <a:spcAft>
                <a:spcPts val="0"/>
              </a:spcAft>
              <a:buClr>
                <a:schemeClr val="dk1"/>
              </a:buClr>
              <a:buSzPts val="1200"/>
              <a:buChar char="❑"/>
            </a:pPr>
            <a:r>
              <a:rPr b="1" lang="es-ES" u="sng"/>
              <a:t>Elementos</a:t>
            </a:r>
            <a:r>
              <a:rPr lang="es-ES"/>
              <a:t>: Son las clases, interfaces o componentes que residen dentro de un paquete.</a:t>
            </a:r>
            <a:endParaRPr/>
          </a:p>
          <a:p>
            <a:pPr indent="-266700" lvl="0" marL="266700" rtl="0" algn="l">
              <a:lnSpc>
                <a:spcPct val="100000"/>
              </a:lnSpc>
              <a:spcBef>
                <a:spcPts val="1200"/>
              </a:spcBef>
              <a:spcAft>
                <a:spcPts val="0"/>
              </a:spcAft>
              <a:buClr>
                <a:schemeClr val="dk1"/>
              </a:buClr>
              <a:buSzPts val="1200"/>
              <a:buChar char="❑"/>
            </a:pPr>
            <a:r>
              <a:rPr b="1" lang="es-ES" u="sng"/>
              <a:t>Dependencias</a:t>
            </a:r>
            <a:r>
              <a:rPr lang="es-ES"/>
              <a:t>: Son las relaciones que indican que un paquete depende de otro. Se representan como flechas punteadas.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41" name="Google Shape;441;p45"/>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D-PAQUETES, SISTEMA DE COMERCIO ELECTRÓNICO</a:t>
            </a:r>
            <a:endParaRPr/>
          </a:p>
        </p:txBody>
      </p:sp>
      <p:sp>
        <p:nvSpPr>
          <p:cNvPr id="442" name="Google Shape;442;p45"/>
          <p:cNvSpPr txBox="1"/>
          <p:nvPr>
            <p:ph idx="4" type="body"/>
          </p:nvPr>
        </p:nvSpPr>
        <p:spPr>
          <a:xfrm>
            <a:off x="717695" y="1451454"/>
            <a:ext cx="8207375" cy="31574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t>Imaginemos un sistema de comercio electrónico organizado en los siguientes paquetes: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Interfaz de Usuario: </a:t>
            </a:r>
            <a:r>
              <a:rPr lang="es-ES"/>
              <a:t>Contiene todas las clases relacionadas con la interfaz gráfica y la interacción con el usuario.</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Gestión de Productos</a:t>
            </a:r>
            <a:r>
              <a:rPr lang="es-ES"/>
              <a:t>: Agrupa las clases que manejan la lógica de los productos, como búsqueda, detalles y categorización.</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Gestión de Carrito</a:t>
            </a:r>
            <a:r>
              <a:rPr lang="es-ES"/>
              <a:t>: Contiene las clases que manejan la lógica del carrito de compras.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Sistema de Pago: </a:t>
            </a:r>
            <a:r>
              <a:rPr lang="es-ES"/>
              <a:t>Agrupa las clases que manejan la lógica de pagos y transacciones.</a:t>
            </a:r>
            <a:endParaRPr/>
          </a:p>
          <a:p>
            <a:pPr indent="-266700" lvl="0" marL="266700" rtl="0" algn="l">
              <a:lnSpc>
                <a:spcPct val="100000"/>
              </a:lnSpc>
              <a:spcBef>
                <a:spcPts val="1200"/>
              </a:spcBef>
              <a:spcAft>
                <a:spcPts val="0"/>
              </a:spcAft>
              <a:buClr>
                <a:srgbClr val="0070C0"/>
              </a:buClr>
              <a:buSzPts val="1200"/>
              <a:buChar char="❑"/>
            </a:pPr>
            <a:r>
              <a:rPr b="1" lang="es-ES">
                <a:solidFill>
                  <a:srgbClr val="0070C0"/>
                </a:solidFill>
              </a:rPr>
              <a:t>Base de Datos: </a:t>
            </a:r>
            <a:r>
              <a:rPr lang="es-ES"/>
              <a:t>Contiene las clases que interactúan con la base de datos para almacenar y recuperar información.</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UNIFIED MODELING LANGUAGE</a:t>
            </a:r>
            <a:endParaRPr/>
          </a:p>
        </p:txBody>
      </p:sp>
      <p:sp>
        <p:nvSpPr>
          <p:cNvPr id="449" name="Google Shape;449;p46"/>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D-PAQUETES, SISTEMA DE COMERCIO ELECTRÓNICO</a:t>
            </a:r>
            <a:endParaRPr/>
          </a:p>
        </p:txBody>
      </p:sp>
      <p:sp>
        <p:nvSpPr>
          <p:cNvPr id="450" name="Google Shape;450;p46"/>
          <p:cNvSpPr txBox="1"/>
          <p:nvPr>
            <p:ph idx="4" type="body"/>
          </p:nvPr>
        </p:nvSpPr>
        <p:spPr>
          <a:xfrm>
            <a:off x="551441" y="1343133"/>
            <a:ext cx="8207375" cy="27788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None/>
            </a:pPr>
            <a:r>
              <a:rPr lang="es-ES">
                <a:solidFill>
                  <a:schemeClr val="dk1"/>
                </a:solidFill>
              </a:rPr>
              <a:t>Dependencias</a:t>
            </a:r>
            <a:endParaRPr/>
          </a:p>
          <a:p>
            <a:pPr indent="-265113" lvl="1" marL="531813" rtl="0" algn="l">
              <a:lnSpc>
                <a:spcPct val="100000"/>
              </a:lnSpc>
              <a:spcBef>
                <a:spcPts val="1200"/>
              </a:spcBef>
              <a:spcAft>
                <a:spcPts val="0"/>
              </a:spcAft>
              <a:buClr>
                <a:schemeClr val="dk1"/>
              </a:buClr>
              <a:buSzPts val="1600"/>
              <a:buChar char="→"/>
            </a:pPr>
            <a:r>
              <a:rPr lang="es-ES"/>
              <a:t>Interfaz de Usuario depende de Gestión de Productos y Gestión de Carrito para mostrar productos y manejar el carrito.</a:t>
            </a:r>
            <a:endParaRPr/>
          </a:p>
          <a:p>
            <a:pPr indent="-265113" lvl="1" marL="531813" rtl="0" algn="l">
              <a:lnSpc>
                <a:spcPct val="100000"/>
              </a:lnSpc>
              <a:spcBef>
                <a:spcPts val="1200"/>
              </a:spcBef>
              <a:spcAft>
                <a:spcPts val="0"/>
              </a:spcAft>
              <a:buClr>
                <a:schemeClr val="dk1"/>
              </a:buClr>
              <a:buSzPts val="1600"/>
              <a:buChar char="→"/>
            </a:pPr>
            <a:r>
              <a:rPr lang="es-ES"/>
              <a:t>Gestión de Carrito y Gestión de Productos dependen de Base de Datos para almacenar y recuperar información.</a:t>
            </a:r>
            <a:endParaRPr/>
          </a:p>
          <a:p>
            <a:pPr indent="-265113" lvl="1" marL="531813" rtl="0" algn="l">
              <a:lnSpc>
                <a:spcPct val="100000"/>
              </a:lnSpc>
              <a:spcBef>
                <a:spcPts val="1200"/>
              </a:spcBef>
              <a:spcAft>
                <a:spcPts val="0"/>
              </a:spcAft>
              <a:buClr>
                <a:schemeClr val="dk1"/>
              </a:buClr>
              <a:buSzPts val="1600"/>
              <a:buChar char="→"/>
            </a:pPr>
            <a:r>
              <a:rPr lang="es-ES"/>
              <a:t>Sistema de Pago también depende de Base de Datos para registrar transacciones.</a:t>
            </a:r>
            <a:endParaRPr/>
          </a:p>
          <a:p>
            <a:pPr indent="0" lvl="1" marL="0" rtl="0" algn="l">
              <a:lnSpc>
                <a:spcPct val="100000"/>
              </a:lnSpc>
              <a:spcBef>
                <a:spcPts val="1200"/>
              </a:spcBef>
              <a:spcAft>
                <a:spcPts val="0"/>
              </a:spcAft>
              <a:buClr>
                <a:schemeClr val="accent1"/>
              </a:buClr>
              <a:buSzPts val="1600"/>
              <a:buNone/>
            </a:pPr>
            <a:r>
              <a:rPr lang="es-ES">
                <a:solidFill>
                  <a:schemeClr val="accent1"/>
                </a:solidFill>
              </a:rPr>
              <a:t>Cada uno de estos paquetes y sus dependencias se representan en el Diagrama de Paquetes.</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57" name="Google Shape;457;p47"/>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HERRAMIENTAS CASE</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¿QUÉ SON?</a:t>
            </a:r>
            <a:endParaRPr/>
          </a:p>
        </p:txBody>
      </p:sp>
      <p:sp>
        <p:nvSpPr>
          <p:cNvPr id="464" name="Google Shape;464;p48"/>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HERRAMIENTAS CASE</a:t>
            </a:r>
            <a:endParaRPr/>
          </a:p>
        </p:txBody>
      </p:sp>
      <p:sp>
        <p:nvSpPr>
          <p:cNvPr id="465" name="Google Shape;465;p48"/>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CASE es el acrónimo de “Computer-Aided Software Engineering”, que se traduce como Ingeniería de Software Asistida por Computadora. </a:t>
            </a:r>
            <a:endParaRPr/>
          </a:p>
          <a:p>
            <a:pPr indent="-266700" lvl="0" marL="266700" rtl="0" algn="l">
              <a:lnSpc>
                <a:spcPct val="100000"/>
              </a:lnSpc>
              <a:spcBef>
                <a:spcPts val="600"/>
              </a:spcBef>
              <a:spcAft>
                <a:spcPts val="0"/>
              </a:spcAft>
              <a:buClr>
                <a:schemeClr val="dk1"/>
              </a:buClr>
              <a:buSzPts val="1200"/>
              <a:buChar char="❑"/>
            </a:pPr>
            <a:r>
              <a:rPr lang="es-ES"/>
              <a:t>Estas son herramientas de software diseñadas para asistir en una o más fases del ciclo de vida del desarrollo de software. </a:t>
            </a:r>
            <a:endParaRPr/>
          </a:p>
          <a:p>
            <a:pPr indent="-266700" lvl="0" marL="266700" rtl="0" algn="l">
              <a:lnSpc>
                <a:spcPct val="100000"/>
              </a:lnSpc>
              <a:spcBef>
                <a:spcPts val="600"/>
              </a:spcBef>
              <a:spcAft>
                <a:spcPts val="0"/>
              </a:spcAft>
              <a:buClr>
                <a:schemeClr val="dk1"/>
              </a:buClr>
              <a:buSzPts val="1200"/>
              <a:buChar char="❑"/>
            </a:pPr>
            <a:r>
              <a:rPr lang="es-ES"/>
              <a:t>Las herramientas CASE pueden abarcar desde el diseño y la modelación hasta la codificación, pruebas y mantenimiento del software.</a:t>
            </a:r>
            <a:endParaRPr/>
          </a:p>
        </p:txBody>
      </p:sp>
      <p:pic>
        <p:nvPicPr>
          <p:cNvPr id="466" name="Google Shape;466;p48"/>
          <p:cNvPicPr preferRelativeResize="0"/>
          <p:nvPr>
            <p:ph idx="2" type="pic"/>
          </p:nvPr>
        </p:nvPicPr>
        <p:blipFill rotWithShape="1">
          <a:blip r:embed="rId3">
            <a:alphaModFix/>
          </a:blip>
          <a:srcRect b="30575" l="0" r="0" t="30575"/>
          <a:stretch/>
        </p:blipFill>
        <p:spPr>
          <a:xfrm>
            <a:off x="1029768" y="3154602"/>
            <a:ext cx="7084463" cy="20664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9"/>
          <p:cNvPicPr preferRelativeResize="0"/>
          <p:nvPr>
            <p:ph idx="2" type="pic"/>
          </p:nvPr>
        </p:nvPicPr>
        <p:blipFill rotWithShape="1">
          <a:blip r:embed="rId3">
            <a:alphaModFix/>
          </a:blip>
          <a:srcRect b="0" l="12296" r="12294" t="0"/>
          <a:stretch/>
        </p:blipFill>
        <p:spPr>
          <a:xfrm>
            <a:off x="5005255" y="1283855"/>
            <a:ext cx="3476470" cy="3781170"/>
          </a:xfrm>
          <a:prstGeom prst="rect">
            <a:avLst/>
          </a:prstGeom>
          <a:noFill/>
          <a:ln>
            <a:noFill/>
          </a:ln>
        </p:spPr>
      </p:pic>
      <p:sp>
        <p:nvSpPr>
          <p:cNvPr id="473" name="Google Shape;473;p4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TIPOS DE HERRAMIENTAS</a:t>
            </a:r>
            <a:endParaRPr/>
          </a:p>
        </p:txBody>
      </p:sp>
      <p:sp>
        <p:nvSpPr>
          <p:cNvPr id="474" name="Google Shape;474;p4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HERRAMIENTAS CASE</a:t>
            </a:r>
            <a:endParaRPr/>
          </a:p>
        </p:txBody>
      </p:sp>
      <p:sp>
        <p:nvSpPr>
          <p:cNvPr id="475" name="Google Shape;475;p49"/>
          <p:cNvSpPr txBox="1"/>
          <p:nvPr>
            <p:ph idx="4" type="body"/>
          </p:nvPr>
        </p:nvSpPr>
        <p:spPr>
          <a:xfrm>
            <a:off x="662275" y="12795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b="1" lang="es-ES"/>
              <a:t>Front-End CASE Tools:</a:t>
            </a:r>
            <a:endParaRPr/>
          </a:p>
          <a:p>
            <a:pPr indent="0" lvl="1" marL="265113" rtl="0" algn="l">
              <a:lnSpc>
                <a:spcPct val="100000"/>
              </a:lnSpc>
              <a:spcBef>
                <a:spcPts val="600"/>
              </a:spcBef>
              <a:spcAft>
                <a:spcPts val="0"/>
              </a:spcAft>
              <a:buClr>
                <a:schemeClr val="dk1"/>
              </a:buClr>
              <a:buSzPts val="1600"/>
              <a:buNone/>
            </a:pPr>
            <a:r>
              <a:rPr lang="es-ES"/>
              <a:t>Estas herramientas se centran en la fase de planificación y diseño del ciclo de vida del desarrollo.</a:t>
            </a:r>
            <a:endParaRPr/>
          </a:p>
          <a:p>
            <a:pPr indent="-266700" lvl="0" marL="266700" rtl="0" algn="l">
              <a:lnSpc>
                <a:spcPct val="100000"/>
              </a:lnSpc>
              <a:spcBef>
                <a:spcPts val="1200"/>
              </a:spcBef>
              <a:spcAft>
                <a:spcPts val="0"/>
              </a:spcAft>
              <a:buClr>
                <a:schemeClr val="dk1"/>
              </a:buClr>
              <a:buSzPts val="1200"/>
              <a:buChar char="❑"/>
            </a:pPr>
            <a:r>
              <a:rPr b="1" lang="es-ES"/>
              <a:t>Back-End CASE Tools:</a:t>
            </a:r>
            <a:endParaRPr/>
          </a:p>
          <a:p>
            <a:pPr indent="0" lvl="1" marL="265113" rtl="0" algn="l">
              <a:lnSpc>
                <a:spcPct val="100000"/>
              </a:lnSpc>
              <a:spcBef>
                <a:spcPts val="600"/>
              </a:spcBef>
              <a:spcAft>
                <a:spcPts val="0"/>
              </a:spcAft>
              <a:buClr>
                <a:schemeClr val="dk1"/>
              </a:buClr>
              <a:buSzPts val="1600"/>
              <a:buNone/>
            </a:pPr>
            <a:r>
              <a:rPr lang="es-ES"/>
              <a:t>Estas herramientas se utilizan en la fase de implementación y mantenimiento.</a:t>
            </a:r>
            <a:endParaRPr/>
          </a:p>
          <a:p>
            <a:pPr indent="-266700" lvl="0" marL="266700" rtl="0" algn="l">
              <a:lnSpc>
                <a:spcPct val="100000"/>
              </a:lnSpc>
              <a:spcBef>
                <a:spcPts val="1200"/>
              </a:spcBef>
              <a:spcAft>
                <a:spcPts val="0"/>
              </a:spcAft>
              <a:buClr>
                <a:schemeClr val="dk1"/>
              </a:buClr>
              <a:buSzPts val="1200"/>
              <a:buChar char="❑"/>
            </a:pPr>
            <a:r>
              <a:rPr b="1" lang="es-ES"/>
              <a:t>Integrated CASE Tools:</a:t>
            </a:r>
            <a:endParaRPr/>
          </a:p>
          <a:p>
            <a:pPr indent="0" lvl="1" marL="265113" rtl="0" algn="l">
              <a:lnSpc>
                <a:spcPct val="100000"/>
              </a:lnSpc>
              <a:spcBef>
                <a:spcPts val="600"/>
              </a:spcBef>
              <a:spcAft>
                <a:spcPts val="0"/>
              </a:spcAft>
              <a:buClr>
                <a:schemeClr val="dk1"/>
              </a:buClr>
              <a:buSzPts val="1600"/>
              <a:buNone/>
            </a:pPr>
            <a:r>
              <a:rPr lang="es-ES"/>
              <a:t>Son suites que ofrecen una gama de funcionalidades que cubren múltiples aspectos del desarrollo de software, desde el diseño hasta el mantenimiento.</a:t>
            </a:r>
            <a:endParaRPr/>
          </a:p>
          <a:p>
            <a:pPr indent="0" lvl="1" marL="265113" rtl="0" algn="just">
              <a:lnSpc>
                <a:spcPct val="100000"/>
              </a:lnSpc>
              <a:spcBef>
                <a:spcPts val="1200"/>
              </a:spcBef>
              <a:spcAft>
                <a:spcPts val="0"/>
              </a:spcAft>
              <a:buClr>
                <a:schemeClr val="dk1"/>
              </a:buClr>
              <a:buSzPts val="16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p:cNvPicPr preferRelativeResize="0"/>
          <p:nvPr>
            <p:ph idx="2" type="pic"/>
          </p:nvPr>
        </p:nvPicPr>
        <p:blipFill rotWithShape="1">
          <a:blip r:embed="rId3">
            <a:alphaModFix/>
          </a:blip>
          <a:srcRect b="0" l="19338" r="19339" t="0"/>
          <a:stretch/>
        </p:blipFill>
        <p:spPr>
          <a:xfrm>
            <a:off x="5352074" y="1299297"/>
            <a:ext cx="3323613" cy="3614916"/>
          </a:xfrm>
          <a:prstGeom prst="rect">
            <a:avLst/>
          </a:prstGeom>
          <a:noFill/>
          <a:ln>
            <a:noFill/>
          </a:ln>
        </p:spPr>
      </p:pic>
      <p:sp>
        <p:nvSpPr>
          <p:cNvPr id="95" name="Google Shape;95;p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MODELADO EN EL ANÁLISIS DE REQUISITOS</a:t>
            </a:r>
            <a:endParaRPr/>
          </a:p>
        </p:txBody>
      </p:sp>
      <p:sp>
        <p:nvSpPr>
          <p:cNvPr id="96" name="Google Shape;96;p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97" name="Google Shape;97;p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En esta fase, se identifican y documentan las necesidades y expectativas de los usuarios y otros stakeholders.</a:t>
            </a:r>
            <a:endParaRPr/>
          </a:p>
          <a:p>
            <a:pPr indent="-266700" lvl="0" marL="266700" rtl="0" algn="l">
              <a:lnSpc>
                <a:spcPct val="100000"/>
              </a:lnSpc>
              <a:spcBef>
                <a:spcPts val="1200"/>
              </a:spcBef>
              <a:spcAft>
                <a:spcPts val="0"/>
              </a:spcAft>
              <a:buClr>
                <a:schemeClr val="dk1"/>
              </a:buClr>
              <a:buSzPts val="1200"/>
              <a:buChar char="❑"/>
            </a:pPr>
            <a:r>
              <a:rPr lang="es-ES"/>
              <a:t>Se utilizan modelos como diagramas de casos de uso para representar las interacciones entre los usuarios y el sistema.</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En un sistema de comercio electrónico, podríamos tener casos de uso como “Buscar Producto”, “Agregar al Carrito” y “Realizar Pago”. Estos casos de uso se modelaron para entender las funcionalidades requeridas y cómo los usuarios interactúan con ellas.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FRONT-END CASE TOOLS</a:t>
            </a:r>
            <a:endParaRPr/>
          </a:p>
        </p:txBody>
      </p:sp>
      <p:sp>
        <p:nvSpPr>
          <p:cNvPr id="482" name="Google Shape;482;p5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HERRAMIENTAS CASE</a:t>
            </a:r>
            <a:endParaRPr/>
          </a:p>
        </p:txBody>
      </p:sp>
      <p:sp>
        <p:nvSpPr>
          <p:cNvPr id="483" name="Google Shape;483;p50"/>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centran en las etapas iniciales del </a:t>
            </a:r>
            <a:r>
              <a:rPr b="0" i="0" lang="es-ES">
                <a:solidFill>
                  <a:srgbClr val="202124"/>
                </a:solidFill>
                <a:latin typeface="Arial"/>
                <a:ea typeface="Arial"/>
                <a:cs typeface="Arial"/>
                <a:sym typeface="Arial"/>
              </a:rPr>
              <a:t>SDLC</a:t>
            </a:r>
            <a:r>
              <a:rPr lang="es-ES"/>
              <a:t>, como la recopilación de requisitos, el análisis y el diseño.</a:t>
            </a:r>
            <a:endParaRPr/>
          </a:p>
          <a:p>
            <a:pPr indent="-266700" lvl="0" marL="266700" rtl="0" algn="just">
              <a:lnSpc>
                <a:spcPct val="100000"/>
              </a:lnSpc>
              <a:spcBef>
                <a:spcPts val="1200"/>
              </a:spcBef>
              <a:spcAft>
                <a:spcPts val="0"/>
              </a:spcAft>
              <a:buClr>
                <a:schemeClr val="dk1"/>
              </a:buClr>
              <a:buSzPts val="1200"/>
              <a:buChar char="❑"/>
            </a:pPr>
            <a:r>
              <a:rPr lang="es-ES"/>
              <a:t>Herramientas de Modelado UML</a:t>
            </a:r>
            <a:endParaRPr/>
          </a:p>
          <a:p>
            <a:pPr indent="-266700" lvl="0" marL="266700" rtl="0" algn="just">
              <a:lnSpc>
                <a:spcPct val="100000"/>
              </a:lnSpc>
              <a:spcBef>
                <a:spcPts val="4800"/>
              </a:spcBef>
              <a:spcAft>
                <a:spcPts val="0"/>
              </a:spcAft>
              <a:buClr>
                <a:schemeClr val="dk1"/>
              </a:buClr>
              <a:buSzPts val="1200"/>
              <a:buChar char="❑"/>
            </a:pPr>
            <a:r>
              <a:rPr lang="es-ES"/>
              <a:t>Herramientas de Diagramas de Flujo y ERD</a:t>
            </a:r>
            <a:endParaRPr/>
          </a:p>
          <a:p>
            <a:pPr indent="-266700" lvl="0" marL="266700" rtl="0" algn="just">
              <a:lnSpc>
                <a:spcPct val="100000"/>
              </a:lnSpc>
              <a:spcBef>
                <a:spcPts val="4800"/>
              </a:spcBef>
              <a:spcAft>
                <a:spcPts val="0"/>
              </a:spcAft>
              <a:buClr>
                <a:schemeClr val="dk1"/>
              </a:buClr>
              <a:buSzPts val="1200"/>
              <a:buChar char="❑"/>
            </a:pPr>
            <a:r>
              <a:rPr lang="es-ES"/>
              <a:t>Herramientas de Gestión de Requisitos</a:t>
            </a:r>
            <a:endParaRPr/>
          </a:p>
        </p:txBody>
      </p:sp>
      <p:graphicFrame>
        <p:nvGraphicFramePr>
          <p:cNvPr id="484" name="Google Shape;484;p50"/>
          <p:cNvGraphicFramePr/>
          <p:nvPr/>
        </p:nvGraphicFramePr>
        <p:xfrm>
          <a:off x="852051" y="2350960"/>
          <a:ext cx="3000000" cy="3000000"/>
        </p:xfrm>
        <a:graphic>
          <a:graphicData uri="http://schemas.openxmlformats.org/drawingml/2006/table">
            <a:tbl>
              <a:tblPr>
                <a:noFill/>
                <a:tableStyleId>{D2CD0614-1B52-400F-A7CC-3036DB751995}</a:tableStyleId>
              </a:tblPr>
              <a:tblGrid>
                <a:gridCol w="1190575"/>
                <a:gridCol w="1190575"/>
                <a:gridCol w="1190575"/>
              </a:tblGrid>
              <a:tr h="177800">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Enterprise Architect</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IBM Rational Rose</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StarUML</a:t>
                      </a:r>
                      <a:endParaRPr sz="1400" u="none" cap="none" strike="noStrike"/>
                    </a:p>
                  </a:txBody>
                  <a:tcPr marT="45725" marB="45725" marR="91450" marL="91450" anchor="ctr">
                    <a:solidFill>
                      <a:srgbClr val="E2F6F1"/>
                    </a:solidFill>
                  </a:tcPr>
                </a:tc>
              </a:tr>
            </a:tbl>
          </a:graphicData>
        </a:graphic>
      </p:graphicFrame>
      <p:graphicFrame>
        <p:nvGraphicFramePr>
          <p:cNvPr id="485" name="Google Shape;485;p50"/>
          <p:cNvGraphicFramePr/>
          <p:nvPr/>
        </p:nvGraphicFramePr>
        <p:xfrm>
          <a:off x="852051" y="3224535"/>
          <a:ext cx="3000000" cy="3000000"/>
        </p:xfrm>
        <a:graphic>
          <a:graphicData uri="http://schemas.openxmlformats.org/drawingml/2006/table">
            <a:tbl>
              <a:tblPr>
                <a:noFill/>
                <a:tableStyleId>{D2CD0614-1B52-400F-A7CC-3036DB751995}</a:tableStyleId>
              </a:tblPr>
              <a:tblGrid>
                <a:gridCol w="1555875"/>
                <a:gridCol w="1203950"/>
                <a:gridCol w="811875"/>
              </a:tblGrid>
              <a:tr h="177800">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Microsoft Visio</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Lucidchart</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Creately</a:t>
                      </a:r>
                      <a:endParaRPr sz="1400" u="none" cap="none" strike="noStrike"/>
                    </a:p>
                  </a:txBody>
                  <a:tcPr marT="45725" marB="45725" marR="91450" marL="91450" anchor="ctr">
                    <a:solidFill>
                      <a:srgbClr val="E2F6F1"/>
                    </a:solidFill>
                  </a:tcPr>
                </a:tc>
              </a:tr>
            </a:tbl>
          </a:graphicData>
        </a:graphic>
      </p:graphicFrame>
      <p:graphicFrame>
        <p:nvGraphicFramePr>
          <p:cNvPr id="486" name="Google Shape;486;p50"/>
          <p:cNvGraphicFramePr/>
          <p:nvPr/>
        </p:nvGraphicFramePr>
        <p:xfrm>
          <a:off x="852051" y="4073632"/>
          <a:ext cx="3000000" cy="3000000"/>
        </p:xfrm>
        <a:graphic>
          <a:graphicData uri="http://schemas.openxmlformats.org/drawingml/2006/table">
            <a:tbl>
              <a:tblPr>
                <a:noFill/>
                <a:tableStyleId>{D2CD0614-1B52-400F-A7CC-3036DB751995}</a:tableStyleId>
              </a:tblPr>
              <a:tblGrid>
                <a:gridCol w="1601600"/>
                <a:gridCol w="1280150"/>
                <a:gridCol w="689975"/>
              </a:tblGrid>
              <a:tr h="274375">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IBM Engineering Requirements Management DOORS</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Jira Requirements Management</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Helix RM</a:t>
                      </a:r>
                      <a:endParaRPr sz="1400" u="none" cap="none" strike="noStrike"/>
                    </a:p>
                  </a:txBody>
                  <a:tcPr marT="45725" marB="45725" marR="91450" marL="91450" anchor="ctr">
                    <a:solidFill>
                      <a:srgbClr val="E2F6F1"/>
                    </a:solidFill>
                  </a:tcPr>
                </a:tc>
              </a:tr>
            </a:tbl>
          </a:graphicData>
        </a:graphic>
      </p:graphicFrame>
      <p:pic>
        <p:nvPicPr>
          <p:cNvPr id="487" name="Google Shape;487;p50"/>
          <p:cNvPicPr preferRelativeResize="0"/>
          <p:nvPr>
            <p:ph idx="2" type="pic"/>
          </p:nvPr>
        </p:nvPicPr>
        <p:blipFill rotWithShape="1">
          <a:blip r:embed="rId3">
            <a:alphaModFix/>
          </a:blip>
          <a:srcRect b="511" l="0" r="0" t="510"/>
          <a:stretch/>
        </p:blipFill>
        <p:spPr>
          <a:xfrm>
            <a:off x="4882339" y="986632"/>
            <a:ext cx="3654803" cy="39751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1"/>
          <p:cNvPicPr preferRelativeResize="0"/>
          <p:nvPr>
            <p:ph idx="2" type="pic"/>
          </p:nvPr>
        </p:nvPicPr>
        <p:blipFill rotWithShape="1">
          <a:blip r:embed="rId3">
            <a:alphaModFix/>
          </a:blip>
          <a:srcRect b="373" l="0" r="0" t="372"/>
          <a:stretch/>
        </p:blipFill>
        <p:spPr>
          <a:xfrm>
            <a:off x="4929426" y="836121"/>
            <a:ext cx="3920807" cy="4264452"/>
          </a:xfrm>
          <a:prstGeom prst="rect">
            <a:avLst/>
          </a:prstGeom>
          <a:noFill/>
          <a:ln>
            <a:noFill/>
          </a:ln>
        </p:spPr>
      </p:pic>
      <p:sp>
        <p:nvSpPr>
          <p:cNvPr id="494" name="Google Shape;494;p5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BACK-END CASE TOOLS</a:t>
            </a:r>
            <a:endParaRPr/>
          </a:p>
        </p:txBody>
      </p:sp>
      <p:sp>
        <p:nvSpPr>
          <p:cNvPr id="495" name="Google Shape;495;p5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HERRAMIENTAS CASE</a:t>
            </a:r>
            <a:endParaRPr/>
          </a:p>
        </p:txBody>
      </p:sp>
      <p:sp>
        <p:nvSpPr>
          <p:cNvPr id="496" name="Google Shape;496;p51"/>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Se utilizan principalmente en las etapas de implementación, pruebas y mantenimiento del software.</a:t>
            </a:r>
            <a:endParaRPr/>
          </a:p>
          <a:p>
            <a:pPr indent="-266700" lvl="0" marL="266700" rtl="0" algn="just">
              <a:lnSpc>
                <a:spcPct val="100000"/>
              </a:lnSpc>
              <a:spcBef>
                <a:spcPts val="1200"/>
              </a:spcBef>
              <a:spcAft>
                <a:spcPts val="0"/>
              </a:spcAft>
              <a:buClr>
                <a:schemeClr val="dk1"/>
              </a:buClr>
              <a:buSzPts val="1200"/>
              <a:buChar char="❑"/>
            </a:pPr>
            <a:r>
              <a:rPr lang="es-ES"/>
              <a:t>Entornos de Desarrollo Integrados (IDEs)</a:t>
            </a:r>
            <a:endParaRPr/>
          </a:p>
          <a:p>
            <a:pPr indent="-266700" lvl="0" marL="266700" rtl="0" algn="just">
              <a:lnSpc>
                <a:spcPct val="100000"/>
              </a:lnSpc>
              <a:spcBef>
                <a:spcPts val="4200"/>
              </a:spcBef>
              <a:spcAft>
                <a:spcPts val="0"/>
              </a:spcAft>
              <a:buClr>
                <a:schemeClr val="dk1"/>
              </a:buClr>
              <a:buSzPts val="1200"/>
              <a:buChar char="❑"/>
            </a:pPr>
            <a:r>
              <a:rPr lang="es-ES"/>
              <a:t>Herramientas de Control de Versiones</a:t>
            </a:r>
            <a:endParaRPr/>
          </a:p>
          <a:p>
            <a:pPr indent="-266700" lvl="0" marL="266700" rtl="0" algn="just">
              <a:lnSpc>
                <a:spcPct val="100000"/>
              </a:lnSpc>
              <a:spcBef>
                <a:spcPts val="4200"/>
              </a:spcBef>
              <a:spcAft>
                <a:spcPts val="0"/>
              </a:spcAft>
              <a:buClr>
                <a:schemeClr val="dk1"/>
              </a:buClr>
              <a:buSzPts val="1200"/>
              <a:buChar char="❑"/>
            </a:pPr>
            <a:r>
              <a:rPr lang="es-ES"/>
              <a:t>Herramientas de Prueba</a:t>
            </a:r>
            <a:endParaRPr/>
          </a:p>
          <a:p>
            <a:pPr indent="-266700" lvl="0" marL="266700" rtl="0" algn="just">
              <a:lnSpc>
                <a:spcPct val="100000"/>
              </a:lnSpc>
              <a:spcBef>
                <a:spcPts val="4200"/>
              </a:spcBef>
              <a:spcAft>
                <a:spcPts val="0"/>
              </a:spcAft>
              <a:buClr>
                <a:schemeClr val="dk1"/>
              </a:buClr>
              <a:buSzPts val="1200"/>
              <a:buChar char="❑"/>
            </a:pPr>
            <a:r>
              <a:rPr lang="es-ES"/>
              <a:t>Herramientas de Depuración</a:t>
            </a:r>
            <a:endParaRPr/>
          </a:p>
        </p:txBody>
      </p:sp>
      <p:graphicFrame>
        <p:nvGraphicFramePr>
          <p:cNvPr id="497" name="Google Shape;497;p51"/>
          <p:cNvGraphicFramePr/>
          <p:nvPr/>
        </p:nvGraphicFramePr>
        <p:xfrm>
          <a:off x="825739" y="2356357"/>
          <a:ext cx="3000000" cy="3000000"/>
        </p:xfrm>
        <a:graphic>
          <a:graphicData uri="http://schemas.openxmlformats.org/drawingml/2006/table">
            <a:tbl>
              <a:tblPr>
                <a:noFill/>
                <a:tableStyleId>{D2CD0614-1B52-400F-A7CC-3036DB751995}</a:tableStyleId>
              </a:tblPr>
              <a:tblGrid>
                <a:gridCol w="1190575"/>
                <a:gridCol w="1190575"/>
                <a:gridCol w="1190575"/>
              </a:tblGrid>
              <a:tr h="163650">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Eclipse</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Visual Studio</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IntelliJ IDEA</a:t>
                      </a:r>
                      <a:endParaRPr sz="1400" u="none" cap="none" strike="noStrike"/>
                    </a:p>
                  </a:txBody>
                  <a:tcPr marT="45725" marB="45725" marR="91450" marL="91450" anchor="ctr">
                    <a:solidFill>
                      <a:srgbClr val="E2F6F1"/>
                    </a:solidFill>
                  </a:tcPr>
                </a:tc>
              </a:tr>
            </a:tbl>
          </a:graphicData>
        </a:graphic>
      </p:graphicFrame>
      <p:graphicFrame>
        <p:nvGraphicFramePr>
          <p:cNvPr id="498" name="Google Shape;498;p51"/>
          <p:cNvGraphicFramePr/>
          <p:nvPr/>
        </p:nvGraphicFramePr>
        <p:xfrm>
          <a:off x="825739" y="3120377"/>
          <a:ext cx="3000000" cy="3000000"/>
        </p:xfrm>
        <a:graphic>
          <a:graphicData uri="http://schemas.openxmlformats.org/drawingml/2006/table">
            <a:tbl>
              <a:tblPr>
                <a:noFill/>
                <a:tableStyleId>{D2CD0614-1B52-400F-A7CC-3036DB751995}</a:tableStyleId>
              </a:tblPr>
              <a:tblGrid>
                <a:gridCol w="1555900"/>
                <a:gridCol w="1127750"/>
                <a:gridCol w="888050"/>
              </a:tblGrid>
              <a:tr h="274375">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Git (GitHub, GitLab, Bitbucket)</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Subversion (SVN)</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Mercurial</a:t>
                      </a:r>
                      <a:endParaRPr sz="1400" u="none" cap="none" strike="noStrike"/>
                    </a:p>
                  </a:txBody>
                  <a:tcPr marT="45725" marB="45725" marR="91450" marL="91450" anchor="ctr">
                    <a:solidFill>
                      <a:srgbClr val="E2F6F1"/>
                    </a:solidFill>
                  </a:tcPr>
                </a:tc>
              </a:tr>
            </a:tbl>
          </a:graphicData>
        </a:graphic>
      </p:graphicFrame>
      <p:graphicFrame>
        <p:nvGraphicFramePr>
          <p:cNvPr id="499" name="Google Shape;499;p51"/>
          <p:cNvGraphicFramePr/>
          <p:nvPr/>
        </p:nvGraphicFramePr>
        <p:xfrm>
          <a:off x="825739" y="3913353"/>
          <a:ext cx="3000000" cy="3000000"/>
        </p:xfrm>
        <a:graphic>
          <a:graphicData uri="http://schemas.openxmlformats.org/drawingml/2006/table">
            <a:tbl>
              <a:tblPr>
                <a:noFill/>
                <a:tableStyleId>{D2CD0614-1B52-400F-A7CC-3036DB751995}</a:tableStyleId>
              </a:tblPr>
              <a:tblGrid>
                <a:gridCol w="1190575"/>
                <a:gridCol w="1190575"/>
                <a:gridCol w="1190575"/>
              </a:tblGrid>
              <a:tr h="177800">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Selenium</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JUnit</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TestNG</a:t>
                      </a:r>
                      <a:endParaRPr sz="1400" u="none" cap="none" strike="noStrike"/>
                    </a:p>
                  </a:txBody>
                  <a:tcPr marT="45725" marB="45725" marR="91450" marL="91450" anchor="ctr">
                    <a:solidFill>
                      <a:srgbClr val="E2F6F1"/>
                    </a:solidFill>
                  </a:tcPr>
                </a:tc>
              </a:tr>
            </a:tbl>
          </a:graphicData>
        </a:graphic>
      </p:graphicFrame>
      <p:graphicFrame>
        <p:nvGraphicFramePr>
          <p:cNvPr id="500" name="Google Shape;500;p51"/>
          <p:cNvGraphicFramePr/>
          <p:nvPr/>
        </p:nvGraphicFramePr>
        <p:xfrm>
          <a:off x="825739" y="4692613"/>
          <a:ext cx="3000000" cy="3000000"/>
        </p:xfrm>
        <a:graphic>
          <a:graphicData uri="http://schemas.openxmlformats.org/drawingml/2006/table">
            <a:tbl>
              <a:tblPr>
                <a:noFill/>
                <a:tableStyleId>{D2CD0614-1B52-400F-A7CC-3036DB751995}</a:tableStyleId>
              </a:tblPr>
              <a:tblGrid>
                <a:gridCol w="1769275"/>
                <a:gridCol w="1036325"/>
                <a:gridCol w="766125"/>
              </a:tblGrid>
              <a:tr h="177800">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GDB (GNU Debugger)</a:t>
                      </a:r>
                      <a:endParaRPr sz="1400" u="none" cap="none" strike="noStrike"/>
                    </a:p>
                  </a:txBody>
                  <a:tcPr marT="45725" marB="45725" marR="91450" marL="91450" anchor="ctr">
                    <a:solidFill>
                      <a:srgbClr val="FDE9D8"/>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WinDbg</a:t>
                      </a:r>
                      <a:endParaRPr sz="1400" u="none" cap="none" strike="noStrike"/>
                    </a:p>
                  </a:txBody>
                  <a:tcPr marT="45725" marB="45725" marR="91450" marL="91450" anchor="ctr">
                    <a:solidFill>
                      <a:srgbClr val="FFFFCC"/>
                    </a:solidFill>
                  </a:tcPr>
                </a:tc>
                <a:tc>
                  <a:txBody>
                    <a:bodyPr/>
                    <a:lstStyle/>
                    <a:p>
                      <a:pPr indent="0" lvl="0" marL="0" marR="0" rtl="0" algn="ctr">
                        <a:lnSpc>
                          <a:spcPct val="85000"/>
                        </a:lnSpc>
                        <a:spcBef>
                          <a:spcPts val="0"/>
                        </a:spcBef>
                        <a:spcAft>
                          <a:spcPts val="0"/>
                        </a:spcAft>
                        <a:buClr>
                          <a:srgbClr val="000000"/>
                        </a:buClr>
                        <a:buSzPts val="1400"/>
                        <a:buFont typeface="Arial"/>
                        <a:buNone/>
                      </a:pPr>
                      <a:r>
                        <a:rPr lang="es-ES" sz="1400" u="none" cap="none" strike="noStrike"/>
                        <a:t>LLDB</a:t>
                      </a:r>
                      <a:endParaRPr sz="1400" u="none" cap="none" strike="noStrike"/>
                    </a:p>
                  </a:txBody>
                  <a:tcPr marT="45725" marB="45725" marR="91450" marL="91450" anchor="ctr">
                    <a:solidFill>
                      <a:srgbClr val="E2F6F1"/>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2"/>
          <p:cNvPicPr preferRelativeResize="0"/>
          <p:nvPr>
            <p:ph idx="2" type="pic"/>
          </p:nvPr>
        </p:nvPicPr>
        <p:blipFill rotWithShape="1">
          <a:blip r:embed="rId3">
            <a:alphaModFix/>
          </a:blip>
          <a:srcRect b="373" l="0" r="0" t="372"/>
          <a:stretch/>
        </p:blipFill>
        <p:spPr>
          <a:xfrm>
            <a:off x="4754881" y="696826"/>
            <a:ext cx="4103688" cy="4463362"/>
          </a:xfrm>
          <a:prstGeom prst="rect">
            <a:avLst/>
          </a:prstGeom>
          <a:noFill/>
          <a:ln>
            <a:noFill/>
          </a:ln>
        </p:spPr>
      </p:pic>
      <p:sp>
        <p:nvSpPr>
          <p:cNvPr id="507" name="Google Shape;507;p5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INTEGRATED CASE TOOLS</a:t>
            </a:r>
            <a:endParaRPr/>
          </a:p>
        </p:txBody>
      </p:sp>
      <p:sp>
        <p:nvSpPr>
          <p:cNvPr id="508" name="Google Shape;508;p5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HERRAMIENTAS CASE</a:t>
            </a:r>
            <a:endParaRPr/>
          </a:p>
        </p:txBody>
      </p:sp>
      <p:sp>
        <p:nvSpPr>
          <p:cNvPr id="509" name="Google Shape;509;p52"/>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Estas son suites de herramientas que ofrecen una gama de funcionalidades que cubren múltiples aspectos del desarrollo de software.</a:t>
            </a:r>
            <a:endParaRPr/>
          </a:p>
        </p:txBody>
      </p:sp>
      <p:graphicFrame>
        <p:nvGraphicFramePr>
          <p:cNvPr id="510" name="Google Shape;510;p52"/>
          <p:cNvGraphicFramePr/>
          <p:nvPr/>
        </p:nvGraphicFramePr>
        <p:xfrm>
          <a:off x="825739" y="2264626"/>
          <a:ext cx="3000000" cy="3000000"/>
        </p:xfrm>
        <a:graphic>
          <a:graphicData uri="http://schemas.openxmlformats.org/drawingml/2006/table">
            <a:tbl>
              <a:tblPr>
                <a:noFill/>
                <a:tableStyleId>{D2CD0614-1B52-400F-A7CC-3036DB751995}</a:tableStyleId>
              </a:tblPr>
              <a:tblGrid>
                <a:gridCol w="3571725"/>
              </a:tblGrid>
              <a:tr h="163650">
                <a:tc>
                  <a:txBody>
                    <a:bodyPr/>
                    <a:lstStyle/>
                    <a:p>
                      <a:pPr indent="0" lvl="0" marL="0" marR="0" rtl="0" algn="ctr">
                        <a:lnSpc>
                          <a:spcPct val="85000"/>
                        </a:lnSpc>
                        <a:spcBef>
                          <a:spcPts val="0"/>
                        </a:spcBef>
                        <a:spcAft>
                          <a:spcPts val="0"/>
                        </a:spcAft>
                        <a:buClr>
                          <a:schemeClr val="dk1"/>
                        </a:buClr>
                        <a:buSzPts val="1400"/>
                        <a:buFont typeface="Arial"/>
                        <a:buNone/>
                      </a:pPr>
                      <a:r>
                        <a:rPr lang="es-ES" sz="1400" u="none" cap="none" strike="noStrike"/>
                        <a:t>IBM Engineering Lifecycle Management (IBM Rational Suite)</a:t>
                      </a:r>
                      <a:endParaRPr sz="1400" u="none" cap="none" strike="noStrike"/>
                    </a:p>
                  </a:txBody>
                  <a:tcPr marT="45725" marB="45725" marR="91450" marL="91450" anchor="ctr">
                    <a:solidFill>
                      <a:srgbClr val="FDE9D8"/>
                    </a:solidFill>
                  </a:tcPr>
                </a:tc>
              </a:tr>
            </a:tbl>
          </a:graphicData>
        </a:graphic>
      </p:graphicFrame>
      <p:graphicFrame>
        <p:nvGraphicFramePr>
          <p:cNvPr id="511" name="Google Shape;511;p52"/>
          <p:cNvGraphicFramePr/>
          <p:nvPr/>
        </p:nvGraphicFramePr>
        <p:xfrm>
          <a:off x="825739" y="2791315"/>
          <a:ext cx="3000000" cy="3000000"/>
        </p:xfrm>
        <a:graphic>
          <a:graphicData uri="http://schemas.openxmlformats.org/drawingml/2006/table">
            <a:tbl>
              <a:tblPr>
                <a:noFill/>
                <a:tableStyleId>{D2CD0614-1B52-400F-A7CC-3036DB751995}</a:tableStyleId>
              </a:tblPr>
              <a:tblGrid>
                <a:gridCol w="3571725"/>
              </a:tblGrid>
              <a:tr h="163650">
                <a:tc>
                  <a:txBody>
                    <a:bodyPr/>
                    <a:lstStyle/>
                    <a:p>
                      <a:pPr indent="0" lvl="0" marL="0" marR="0" rtl="0" algn="ctr">
                        <a:lnSpc>
                          <a:spcPct val="85000"/>
                        </a:lnSpc>
                        <a:spcBef>
                          <a:spcPts val="0"/>
                        </a:spcBef>
                        <a:spcAft>
                          <a:spcPts val="0"/>
                        </a:spcAft>
                        <a:buClr>
                          <a:schemeClr val="dk1"/>
                        </a:buClr>
                        <a:buSzPts val="1400"/>
                        <a:buFont typeface="Arial"/>
                        <a:buNone/>
                      </a:pPr>
                      <a:r>
                        <a:rPr lang="es-ES" sz="1400" u="none" cap="none" strike="noStrike"/>
                        <a:t>Microsoft Visual Studio Team System</a:t>
                      </a:r>
                      <a:endParaRPr sz="1400" u="none" cap="none" strike="noStrike"/>
                    </a:p>
                  </a:txBody>
                  <a:tcPr marT="45725" marB="45725" marR="91450" marL="91450" anchor="ctr">
                    <a:solidFill>
                      <a:srgbClr val="FFFFCC"/>
                    </a:solidFill>
                  </a:tcPr>
                </a:tc>
              </a:tr>
            </a:tbl>
          </a:graphicData>
        </a:graphic>
      </p:graphicFrame>
      <p:graphicFrame>
        <p:nvGraphicFramePr>
          <p:cNvPr id="512" name="Google Shape;512;p52"/>
          <p:cNvGraphicFramePr/>
          <p:nvPr/>
        </p:nvGraphicFramePr>
        <p:xfrm>
          <a:off x="825739" y="3159698"/>
          <a:ext cx="3000000" cy="3000000"/>
        </p:xfrm>
        <a:graphic>
          <a:graphicData uri="http://schemas.openxmlformats.org/drawingml/2006/table">
            <a:tbl>
              <a:tblPr>
                <a:noFill/>
                <a:tableStyleId>{D2CD0614-1B52-400F-A7CC-3036DB751995}</a:tableStyleId>
              </a:tblPr>
              <a:tblGrid>
                <a:gridCol w="3571725"/>
              </a:tblGrid>
              <a:tr h="163650">
                <a:tc>
                  <a:txBody>
                    <a:bodyPr/>
                    <a:lstStyle/>
                    <a:p>
                      <a:pPr indent="0" lvl="0" marL="0" marR="0" rtl="0" algn="ctr">
                        <a:lnSpc>
                          <a:spcPct val="85000"/>
                        </a:lnSpc>
                        <a:spcBef>
                          <a:spcPts val="0"/>
                        </a:spcBef>
                        <a:spcAft>
                          <a:spcPts val="0"/>
                        </a:spcAft>
                        <a:buClr>
                          <a:schemeClr val="dk1"/>
                        </a:buClr>
                        <a:buSzPts val="1400"/>
                        <a:buFont typeface="Arial"/>
                        <a:buNone/>
                      </a:pPr>
                      <a:r>
                        <a:rPr lang="es-ES" sz="1400" u="none" cap="none" strike="noStrike"/>
                        <a:t>Atlassian Suite (Jira, Confluence, Bitbucket)</a:t>
                      </a:r>
                      <a:endParaRPr sz="1400" u="none" cap="none" strike="noStrike"/>
                    </a:p>
                  </a:txBody>
                  <a:tcPr marT="45725" marB="45725" marR="91450" marL="91450" anchor="ctr">
                    <a:solidFill>
                      <a:srgbClr val="E2F6F1"/>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19" name="Google Shape;519;p53"/>
          <p:cNvSpPr/>
          <p:nvPr/>
        </p:nvSpPr>
        <p:spPr>
          <a:xfrm>
            <a:off x="1276149" y="770440"/>
            <a:ext cx="7204492" cy="42780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Un plan de pruebas bien estructurado y una estrategia de pruebas sólida son fundamentales para asegurar la calidad del software, mitigar riesgos y cumplir con los objetivos del proyecto.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Un diseño de casos de prueba efectivo debe ser detallado, cubrir todos los requisitos y escenarios posibles, y estar alineado con las prioridades y riesgos del proyecto.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implementación y ejecución de pruebas son las fases donde los planes y casos de prueba se llevan a la acción. Requieren un entorno de pruebas bien configurado, herramientas adecuadas y un seguimiento riguroso.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La elección de herramientas de pruebas adecuadas es crucial para la eficiencia del proceso de pruebas. Estas herramientas deben adaptarse a las necesidades específicas del proyecto y facilitar tanto la implementación como la ejecución de pruebas.</a:t>
            </a:r>
            <a:endParaRPr b="0" i="0" sz="1400" u="none" cap="none" strike="noStrike">
              <a:solidFill>
                <a:srgbClr val="000000"/>
              </a:solidFill>
              <a:latin typeface="Arial"/>
              <a:ea typeface="Arial"/>
              <a:cs typeface="Arial"/>
              <a:sym typeface="Arial"/>
            </a:endParaRPr>
          </a:p>
        </p:txBody>
      </p:sp>
      <p:sp>
        <p:nvSpPr>
          <p:cNvPr id="520" name="Google Shape;520;p5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700"/>
              <a:buFont typeface="Calibri"/>
              <a:buNone/>
            </a:pPr>
            <a:r>
              <a:rPr b="0" i="0" lang="es-ES" sz="1700" u="none" cap="none" strike="noStrike">
                <a:solidFill>
                  <a:schemeClr val="lt1"/>
                </a:solidFill>
                <a:latin typeface="Calibri"/>
                <a:ea typeface="Calibri"/>
                <a:cs typeface="Calibri"/>
                <a:sym typeface="Calibri"/>
              </a:rPr>
              <a:t>/ CONCLUSIONES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txBox="1"/>
          <p:nvPr/>
        </p:nvSpPr>
        <p:spPr>
          <a:xfrm>
            <a:off x="665324" y="724844"/>
            <a:ext cx="7892750" cy="349204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Dustin, E., Rashka, J., &amp; Paul, J. (1999). Automated Software Testing: Introduction, Management, and Performance. Addison-Wesley Professional.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Jorgensen, P. C. (2002). Software Testing: A Craftsman’s Approach. CRC Press.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Crispin, L., &amp; Gregory, J. (2009). Agile Testing: A Practical Guide for Testers and Agile Teams. Addison-Wesley Professional.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Husted, J., &amp; Massol, V. (2003). JUnit in Action. Manning Publications.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274638"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17462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27" name="Google Shape;527;p5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BIBLIOGRAFÍA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6"/>
          <p:cNvPicPr preferRelativeResize="0"/>
          <p:nvPr>
            <p:ph idx="2" type="pic"/>
          </p:nvPr>
        </p:nvPicPr>
        <p:blipFill rotWithShape="1">
          <a:blip r:embed="rId3">
            <a:alphaModFix/>
          </a:blip>
          <a:srcRect b="0" l="15465" r="15464" t="0"/>
          <a:stretch/>
        </p:blipFill>
        <p:spPr>
          <a:xfrm>
            <a:off x="4867565" y="869148"/>
            <a:ext cx="3475614" cy="3780240"/>
          </a:xfrm>
          <a:prstGeom prst="rect">
            <a:avLst/>
          </a:prstGeom>
          <a:noFill/>
          <a:ln>
            <a:noFill/>
          </a:ln>
        </p:spPr>
      </p:pic>
      <p:sp>
        <p:nvSpPr>
          <p:cNvPr id="104" name="Google Shape;104;p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MODELADO EN EL DISEÑO DEL SISTEMA</a:t>
            </a:r>
            <a:endParaRPr/>
          </a:p>
        </p:txBody>
      </p:sp>
      <p:sp>
        <p:nvSpPr>
          <p:cNvPr id="105" name="Google Shape;105;p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06" name="Google Shape;106;p6"/>
          <p:cNvSpPr txBox="1"/>
          <p:nvPr>
            <p:ph idx="4" type="body"/>
          </p:nvPr>
        </p:nvSpPr>
        <p:spPr>
          <a:xfrm>
            <a:off x="616095" y="1336059"/>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Aquí, los requisitos se traducen en una arquitectura de sistema detallada. </a:t>
            </a:r>
            <a:endParaRPr/>
          </a:p>
          <a:p>
            <a:pPr indent="-266700" lvl="0" marL="266700" rtl="0" algn="l">
              <a:lnSpc>
                <a:spcPct val="100000"/>
              </a:lnSpc>
              <a:spcBef>
                <a:spcPts val="1200"/>
              </a:spcBef>
              <a:spcAft>
                <a:spcPts val="0"/>
              </a:spcAft>
              <a:buClr>
                <a:schemeClr val="dk1"/>
              </a:buClr>
              <a:buSzPts val="1200"/>
              <a:buChar char="❑"/>
            </a:pPr>
            <a:r>
              <a:rPr lang="es-ES"/>
              <a:t>Se utilizan modelos como diagramas de clases para la estructura de datos, y diagramas de secuencia para el flujo de operaciones.</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Podríamos diseñar un diagrama de clases que incluya clases como “Producto”, “Usuario”, “Carrito” y “Pago”. Cada clase tendría atributos y métodos que reflejan sus responsabilidades en el sistema.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7"/>
          <p:cNvPicPr preferRelativeResize="0"/>
          <p:nvPr>
            <p:ph idx="2" type="pic"/>
          </p:nvPr>
        </p:nvPicPr>
        <p:blipFill rotWithShape="1">
          <a:blip r:embed="rId3">
            <a:alphaModFix/>
          </a:blip>
          <a:srcRect b="0" l="19338" r="19339" t="0"/>
          <a:stretch/>
        </p:blipFill>
        <p:spPr>
          <a:xfrm>
            <a:off x="4964586" y="1179223"/>
            <a:ext cx="3434010" cy="3734989"/>
          </a:xfrm>
          <a:prstGeom prst="rect">
            <a:avLst/>
          </a:prstGeom>
          <a:noFill/>
          <a:ln>
            <a:noFill/>
          </a:ln>
        </p:spPr>
      </p:pic>
      <p:sp>
        <p:nvSpPr>
          <p:cNvPr id="113" name="Google Shape;113;p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MODELADO EN EL DESARROLLO Y PRUEBAS</a:t>
            </a:r>
            <a:endParaRPr/>
          </a:p>
        </p:txBody>
      </p:sp>
      <p:sp>
        <p:nvSpPr>
          <p:cNvPr id="114" name="Google Shape;114;p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15" name="Google Shape;115;p7"/>
          <p:cNvSpPr txBox="1"/>
          <p:nvPr>
            <p:ph idx="4" type="body"/>
          </p:nvPr>
        </p:nvSpPr>
        <p:spPr>
          <a:xfrm>
            <a:off x="745404" y="1369148"/>
            <a:ext cx="3604923" cy="3833854"/>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En esta fase, los modelos sirven como guía para los desarrolladores.</a:t>
            </a:r>
            <a:endParaRPr/>
          </a:p>
          <a:p>
            <a:pPr indent="-266700" lvl="0" marL="266700" rtl="0" algn="l">
              <a:lnSpc>
                <a:spcPct val="100000"/>
              </a:lnSpc>
              <a:spcBef>
                <a:spcPts val="1200"/>
              </a:spcBef>
              <a:spcAft>
                <a:spcPts val="0"/>
              </a:spcAft>
              <a:buClr>
                <a:schemeClr val="dk1"/>
              </a:buClr>
              <a:buSzPts val="1200"/>
              <a:buChar char="❑"/>
            </a:pPr>
            <a:r>
              <a:rPr lang="es-ES"/>
              <a:t>Las pruebas también se basan en los modelos para verificar que el sistema cumpla con los requisitos.</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Los desarrolladores usarían el diagrama de clases como una especie de “plan” para escribir el código. Las pruebas unitarias podrían diseñarse para verificar que los métodos en las clases “Producto” y “Carrito” funcionen como se espera.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8"/>
          <p:cNvPicPr preferRelativeResize="0"/>
          <p:nvPr>
            <p:ph idx="2" type="pic"/>
          </p:nvPr>
        </p:nvPicPr>
        <p:blipFill rotWithShape="1">
          <a:blip r:embed="rId3">
            <a:alphaModFix/>
          </a:blip>
          <a:srcRect b="0" l="19338" r="19339" t="0"/>
          <a:stretch/>
        </p:blipFill>
        <p:spPr>
          <a:xfrm>
            <a:off x="5031778" y="1262351"/>
            <a:ext cx="3357581" cy="3651861"/>
          </a:xfrm>
          <a:prstGeom prst="rect">
            <a:avLst/>
          </a:prstGeom>
          <a:noFill/>
          <a:ln>
            <a:noFill/>
          </a:ln>
        </p:spPr>
      </p:pic>
      <p:sp>
        <p:nvSpPr>
          <p:cNvPr id="122" name="Google Shape;122;p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MODELADO EN LA IMPLEMENTACIÓN</a:t>
            </a:r>
            <a:endParaRPr/>
          </a:p>
        </p:txBody>
      </p:sp>
      <p:sp>
        <p:nvSpPr>
          <p:cNvPr id="123" name="Google Shape;123;p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24" name="Google Shape;124;p8"/>
          <p:cNvSpPr txBox="1"/>
          <p:nvPr>
            <p:ph idx="4" type="body"/>
          </p:nvPr>
        </p:nvSpPr>
        <p:spPr>
          <a:xfrm>
            <a:off x="588386" y="1341439"/>
            <a:ext cx="3845069" cy="3796909"/>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Los modelos ayudan a orientar el equipo durante la fase de implementación, asegurando que todos comprendan cómo deben interactuar los componentes del sistema.</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Antes de lanzar el sistema de comercio electrónico, el equipo revisará los modelos para asegurarse de que todas las funcionalidades, como el procesamiento de pagos y la gestión de inventario, se implementen correctamente.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9"/>
          <p:cNvPicPr preferRelativeResize="0"/>
          <p:nvPr>
            <p:ph idx="2" type="pic"/>
          </p:nvPr>
        </p:nvPicPr>
        <p:blipFill rotWithShape="1">
          <a:blip r:embed="rId3">
            <a:alphaModFix/>
          </a:blip>
          <a:srcRect b="0" l="19338" r="19339" t="0"/>
          <a:stretch/>
        </p:blipFill>
        <p:spPr>
          <a:xfrm>
            <a:off x="5061698" y="1163638"/>
            <a:ext cx="3456972" cy="3759964"/>
          </a:xfrm>
          <a:prstGeom prst="rect">
            <a:avLst/>
          </a:prstGeom>
          <a:noFill/>
          <a:ln>
            <a:noFill/>
          </a:ln>
        </p:spPr>
      </p:pic>
      <p:sp>
        <p:nvSpPr>
          <p:cNvPr id="131" name="Google Shape;131;p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MODELADO EN EL MANTENIMIENTO</a:t>
            </a:r>
            <a:endParaRPr/>
          </a:p>
        </p:txBody>
      </p:sp>
      <p:sp>
        <p:nvSpPr>
          <p:cNvPr id="132" name="Google Shape;132;p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EL MODELADO DE SISTEMAS</a:t>
            </a:r>
            <a:endParaRPr/>
          </a:p>
        </p:txBody>
      </p:sp>
      <p:sp>
        <p:nvSpPr>
          <p:cNvPr id="133" name="Google Shape;133;p9"/>
          <p:cNvSpPr txBox="1"/>
          <p:nvPr>
            <p:ph idx="4" type="body"/>
          </p:nvPr>
        </p:nvSpPr>
        <p:spPr>
          <a:xfrm>
            <a:off x="745405" y="1396857"/>
            <a:ext cx="3521796" cy="3759963"/>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Los modelos actualizados sirven como documentación para futuras actualizaciones o escalabilidad del sistema.</a:t>
            </a:r>
            <a:endParaRPr/>
          </a:p>
          <a:p>
            <a:pPr indent="-266700" lvl="0" marL="266700" rtl="0" algn="l">
              <a:lnSpc>
                <a:spcPct val="100000"/>
              </a:lnSpc>
              <a:spcBef>
                <a:spcPts val="1200"/>
              </a:spcBef>
              <a:spcAft>
                <a:spcPts val="0"/>
              </a:spcAft>
              <a:buClr>
                <a:schemeClr val="dk1"/>
              </a:buClr>
              <a:buSzPts val="1200"/>
              <a:buChar char="❑"/>
            </a:pPr>
            <a:r>
              <a:rPr i="1" lang="es-ES" u="sng"/>
              <a:t>Ejemplo</a:t>
            </a:r>
            <a:r>
              <a:rPr i="1" lang="es-ES"/>
              <a:t>: </a:t>
            </a:r>
            <a:r>
              <a:rPr i="1" lang="es-ES">
                <a:solidFill>
                  <a:srgbClr val="7F7F7F"/>
                </a:solidFill>
              </a:rPr>
              <a:t>Si en el futuro se desea añadir una funcionalidad de “Recomendaciones de Productos”, el equipo podría volver a los modelos originales para entender mejor cómo integrar esta nueva característica de manera efectiva.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